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9" r:id="rId1"/>
    <p:sldMasterId id="2147483687" r:id="rId2"/>
  </p:sldMasterIdLst>
  <p:sldIdLst>
    <p:sldId id="256" r:id="rId3"/>
    <p:sldId id="258" r:id="rId4"/>
    <p:sldId id="274" r:id="rId5"/>
    <p:sldId id="260" r:id="rId6"/>
    <p:sldId id="262" r:id="rId7"/>
    <p:sldId id="264" r:id="rId8"/>
    <p:sldId id="266" r:id="rId9"/>
    <p:sldId id="286" r:id="rId10"/>
    <p:sldId id="269" r:id="rId11"/>
    <p:sldId id="271" r:id="rId12"/>
    <p:sldId id="290" r:id="rId13"/>
    <p:sldId id="281" r:id="rId14"/>
    <p:sldId id="273" r:id="rId15"/>
    <p:sldId id="293" r:id="rId16"/>
    <p:sldId id="289" r:id="rId17"/>
    <p:sldId id="291" r:id="rId18"/>
    <p:sldId id="276" r:id="rId19"/>
    <p:sldId id="277" r:id="rId20"/>
    <p:sldId id="278" r:id="rId21"/>
    <p:sldId id="279" r:id="rId22"/>
    <p:sldId id="280" r:id="rId23"/>
    <p:sldId id="292" r:id="rId24"/>
    <p:sldId id="288" r:id="rId25"/>
    <p:sldId id="287" r:id="rId26"/>
    <p:sldId id="285" r:id="rId27"/>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FB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488" autoAdjust="0"/>
    <p:restoredTop sz="94660"/>
  </p:normalViewPr>
  <p:slideViewPr>
    <p:cSldViewPr snapToGrid="0" showGuides="1">
      <p:cViewPr varScale="1">
        <p:scale>
          <a:sx n="67" d="100"/>
          <a:sy n="67" d="100"/>
        </p:scale>
        <p:origin x="472" y="44"/>
      </p:cViewPr>
      <p:guideLst>
        <p:guide orient="horz" pos="2137"/>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28E772-73C1-4BFC-B56A-3E088E9AA672}"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IL"/>
        </a:p>
      </dgm:t>
    </dgm:pt>
    <dgm:pt modelId="{5734719F-BF75-4F2F-A3F4-D09C7F291354}">
      <dgm:prSet phldrT="[Text]" custT="1"/>
      <dgm:spPr/>
      <dgm:t>
        <a:bodyPr/>
        <a:lstStyle/>
        <a:p>
          <a:pPr rtl="1"/>
          <a:r>
            <a:rPr lang="he-IL" sz="1400" dirty="0">
              <a:latin typeface="Calibri Light" panose="020F0302020204030204" pitchFamily="34" charset="0"/>
              <a:cs typeface="Calibri Light" panose="020F0302020204030204" pitchFamily="34" charset="0"/>
            </a:rPr>
            <a:t>האקר פורץ לרשת ומקבל גישה למידע של המכשירים החכמים וגם יכול לשלוט עליהם</a:t>
          </a:r>
          <a:endParaRPr lang="en-IL" sz="1400" dirty="0">
            <a:latin typeface="Calibri Light" panose="020F0302020204030204" pitchFamily="34" charset="0"/>
            <a:cs typeface="Calibri Light" panose="020F0302020204030204" pitchFamily="34" charset="0"/>
          </a:endParaRPr>
        </a:p>
      </dgm:t>
    </dgm:pt>
    <dgm:pt modelId="{FD5603D7-5B6B-4CD0-991C-2997739326BA}" type="parTrans" cxnId="{8A02582C-6E89-4E1E-92C1-CEF32EF4E8B4}">
      <dgm:prSet/>
      <dgm:spPr/>
      <dgm:t>
        <a:bodyPr/>
        <a:lstStyle/>
        <a:p>
          <a:pPr rtl="1"/>
          <a:endParaRPr lang="en-IL" sz="1600">
            <a:latin typeface="Calibri Light" panose="020F0302020204030204" pitchFamily="34" charset="0"/>
            <a:cs typeface="Calibri Light" panose="020F0302020204030204" pitchFamily="34" charset="0"/>
          </a:endParaRPr>
        </a:p>
      </dgm:t>
    </dgm:pt>
    <dgm:pt modelId="{570B44E7-E9A0-4765-A47B-0950AB6FEF44}" type="sibTrans" cxnId="{8A02582C-6E89-4E1E-92C1-CEF32EF4E8B4}">
      <dgm:prSet custT="1"/>
      <dgm:spPr/>
      <dgm:t>
        <a:bodyPr/>
        <a:lstStyle/>
        <a:p>
          <a:pPr rtl="1"/>
          <a:endParaRPr lang="en-IL" sz="1100">
            <a:latin typeface="Calibri Light" panose="020F0302020204030204" pitchFamily="34" charset="0"/>
            <a:cs typeface="Calibri Light" panose="020F0302020204030204" pitchFamily="34" charset="0"/>
          </a:endParaRPr>
        </a:p>
      </dgm:t>
    </dgm:pt>
    <dgm:pt modelId="{B9AFDEC2-BFE4-4DFE-B1A4-032866926813}">
      <dgm:prSet phldrT="[Text]" custT="1"/>
      <dgm:spPr/>
      <dgm:t>
        <a:bodyPr/>
        <a:lstStyle/>
        <a:p>
          <a:pPr rtl="1"/>
          <a:r>
            <a:rPr lang="he-IL" sz="1400" dirty="0" err="1">
              <a:latin typeface="Calibri Light" panose="020F0302020204030204" pitchFamily="34" charset="0"/>
              <a:cs typeface="Calibri Light" panose="020F0302020204030204" pitchFamily="34" charset="0"/>
            </a:rPr>
            <a:t>ההאקר</a:t>
          </a:r>
          <a:r>
            <a:rPr lang="he-IL" sz="1400" dirty="0">
              <a:latin typeface="Calibri Light" panose="020F0302020204030204" pitchFamily="34" charset="0"/>
              <a:cs typeface="Calibri Light" panose="020F0302020204030204" pitchFamily="34" charset="0"/>
            </a:rPr>
            <a:t> מקבל מידע על תנועה בבית</a:t>
          </a:r>
          <a:endParaRPr lang="en-IL" sz="1400" dirty="0">
            <a:latin typeface="Calibri Light" panose="020F0302020204030204" pitchFamily="34" charset="0"/>
            <a:cs typeface="Calibri Light" panose="020F0302020204030204" pitchFamily="34" charset="0"/>
          </a:endParaRPr>
        </a:p>
      </dgm:t>
    </dgm:pt>
    <dgm:pt modelId="{9E9EAC7A-224A-4F92-9B29-18406376EE0F}" type="parTrans" cxnId="{645FAD2A-52F5-4B92-A4E8-B3532457F869}">
      <dgm:prSet/>
      <dgm:spPr/>
      <dgm:t>
        <a:bodyPr/>
        <a:lstStyle/>
        <a:p>
          <a:pPr rtl="1"/>
          <a:endParaRPr lang="en-IL" sz="1600">
            <a:latin typeface="Calibri Light" panose="020F0302020204030204" pitchFamily="34" charset="0"/>
            <a:cs typeface="Calibri Light" panose="020F0302020204030204" pitchFamily="34" charset="0"/>
          </a:endParaRPr>
        </a:p>
      </dgm:t>
    </dgm:pt>
    <dgm:pt modelId="{48C5F8FF-5A11-4AA0-893E-B80F7E15C546}" type="sibTrans" cxnId="{645FAD2A-52F5-4B92-A4E8-B3532457F869}">
      <dgm:prSet custT="1"/>
      <dgm:spPr/>
      <dgm:t>
        <a:bodyPr/>
        <a:lstStyle/>
        <a:p>
          <a:pPr rtl="1"/>
          <a:endParaRPr lang="en-IL" sz="1100">
            <a:latin typeface="Calibri Light" panose="020F0302020204030204" pitchFamily="34" charset="0"/>
            <a:cs typeface="Calibri Light" panose="020F0302020204030204" pitchFamily="34" charset="0"/>
          </a:endParaRPr>
        </a:p>
      </dgm:t>
    </dgm:pt>
    <dgm:pt modelId="{56FFD15A-109D-4568-A990-5AE1DFB49DA2}">
      <dgm:prSet phldrT="[Text]" custT="1"/>
      <dgm:spPr/>
      <dgm:t>
        <a:bodyPr/>
        <a:lstStyle/>
        <a:p>
          <a:pPr rtl="1"/>
          <a:r>
            <a:rPr lang="he-IL" sz="1400" dirty="0" err="1">
              <a:latin typeface="Calibri Light" panose="020F0302020204030204" pitchFamily="34" charset="0"/>
              <a:cs typeface="Calibri Light" panose="020F0302020204030204" pitchFamily="34" charset="0"/>
            </a:rPr>
            <a:t>ההאקר</a:t>
          </a:r>
          <a:r>
            <a:rPr lang="he-IL" sz="1400" dirty="0">
              <a:latin typeface="Calibri Light" panose="020F0302020204030204" pitchFamily="34" charset="0"/>
              <a:cs typeface="Calibri Light" panose="020F0302020204030204" pitchFamily="34" charset="0"/>
            </a:rPr>
            <a:t> מזהה שאין אף אחד בבית</a:t>
          </a:r>
          <a:endParaRPr lang="en-IL" sz="1400" dirty="0">
            <a:latin typeface="Calibri Light" panose="020F0302020204030204" pitchFamily="34" charset="0"/>
            <a:cs typeface="Calibri Light" panose="020F0302020204030204" pitchFamily="34" charset="0"/>
          </a:endParaRPr>
        </a:p>
      </dgm:t>
    </dgm:pt>
    <dgm:pt modelId="{2005931F-21F0-47BB-886C-A6F808AD2122}" type="parTrans" cxnId="{684A9E4A-E0F0-4984-BCA3-DC6D6B50E337}">
      <dgm:prSet/>
      <dgm:spPr/>
      <dgm:t>
        <a:bodyPr/>
        <a:lstStyle/>
        <a:p>
          <a:pPr rtl="1"/>
          <a:endParaRPr lang="en-IL" sz="1600">
            <a:latin typeface="Calibri Light" panose="020F0302020204030204" pitchFamily="34" charset="0"/>
            <a:cs typeface="Calibri Light" panose="020F0302020204030204" pitchFamily="34" charset="0"/>
          </a:endParaRPr>
        </a:p>
      </dgm:t>
    </dgm:pt>
    <dgm:pt modelId="{192874AD-2D10-497E-B55C-83A2FE1DC049}" type="sibTrans" cxnId="{684A9E4A-E0F0-4984-BCA3-DC6D6B50E337}">
      <dgm:prSet custT="1"/>
      <dgm:spPr/>
      <dgm:t>
        <a:bodyPr/>
        <a:lstStyle/>
        <a:p>
          <a:pPr rtl="1"/>
          <a:endParaRPr lang="en-IL" sz="1100">
            <a:latin typeface="Calibri Light" panose="020F0302020204030204" pitchFamily="34" charset="0"/>
            <a:cs typeface="Calibri Light" panose="020F0302020204030204" pitchFamily="34" charset="0"/>
          </a:endParaRPr>
        </a:p>
      </dgm:t>
    </dgm:pt>
    <dgm:pt modelId="{8B7C35B3-7640-4A9E-A05F-AA7DD55CA0E0}">
      <dgm:prSet custT="1"/>
      <dgm:spPr/>
      <dgm:t>
        <a:bodyPr/>
        <a:lstStyle/>
        <a:p>
          <a:pPr rtl="1"/>
          <a:r>
            <a:rPr lang="he-IL" sz="1400" dirty="0" err="1">
              <a:latin typeface="Calibri Light" panose="020F0302020204030204" pitchFamily="34" charset="0"/>
              <a:cs typeface="Calibri Light" panose="020F0302020204030204" pitchFamily="34" charset="0"/>
            </a:rPr>
            <a:t>ההאקר</a:t>
          </a:r>
          <a:r>
            <a:rPr lang="he-IL" sz="1400" dirty="0">
              <a:latin typeface="Calibri Light" panose="020F0302020204030204" pitchFamily="34" charset="0"/>
              <a:cs typeface="Calibri Light" panose="020F0302020204030204" pitchFamily="34" charset="0"/>
            </a:rPr>
            <a:t> פותח את מנעול הדלת מרחוק על ידי הגישה שיש לו</a:t>
          </a:r>
          <a:endParaRPr lang="en-IL" sz="1400" dirty="0">
            <a:latin typeface="Calibri Light" panose="020F0302020204030204" pitchFamily="34" charset="0"/>
            <a:cs typeface="Calibri Light" panose="020F0302020204030204" pitchFamily="34" charset="0"/>
          </a:endParaRPr>
        </a:p>
      </dgm:t>
    </dgm:pt>
    <dgm:pt modelId="{98726BD4-ABA3-4972-8C82-3B9FD9B2D845}" type="parTrans" cxnId="{5AC9487F-4211-4116-86BE-048FEBF6CA73}">
      <dgm:prSet/>
      <dgm:spPr/>
      <dgm:t>
        <a:bodyPr/>
        <a:lstStyle/>
        <a:p>
          <a:pPr rtl="1"/>
          <a:endParaRPr lang="en-IL" sz="1600">
            <a:latin typeface="Calibri Light" panose="020F0302020204030204" pitchFamily="34" charset="0"/>
            <a:cs typeface="Calibri Light" panose="020F0302020204030204" pitchFamily="34" charset="0"/>
          </a:endParaRPr>
        </a:p>
      </dgm:t>
    </dgm:pt>
    <dgm:pt modelId="{F160DF26-25A7-49B4-90DE-32F62D89ACAC}" type="sibTrans" cxnId="{5AC9487F-4211-4116-86BE-048FEBF6CA73}">
      <dgm:prSet custT="1"/>
      <dgm:spPr/>
      <dgm:t>
        <a:bodyPr/>
        <a:lstStyle/>
        <a:p>
          <a:pPr rtl="1"/>
          <a:endParaRPr lang="en-IL" sz="1100">
            <a:latin typeface="Calibri Light" panose="020F0302020204030204" pitchFamily="34" charset="0"/>
            <a:cs typeface="Calibri Light" panose="020F0302020204030204" pitchFamily="34" charset="0"/>
          </a:endParaRPr>
        </a:p>
      </dgm:t>
    </dgm:pt>
    <dgm:pt modelId="{5ED25990-2647-444B-808F-1433A39852A1}">
      <dgm:prSet custT="1"/>
      <dgm:spPr/>
      <dgm:t>
        <a:bodyPr/>
        <a:lstStyle/>
        <a:p>
          <a:pPr rtl="1"/>
          <a:r>
            <a:rPr lang="he-IL" sz="1400" dirty="0" err="1">
              <a:latin typeface="Calibri Light" panose="020F0302020204030204" pitchFamily="34" charset="0"/>
              <a:cs typeface="Calibri Light" panose="020F0302020204030204" pitchFamily="34" charset="0"/>
            </a:rPr>
            <a:t>ההאקר</a:t>
          </a:r>
          <a:r>
            <a:rPr lang="he-IL" sz="1400" dirty="0">
              <a:latin typeface="Calibri Light" panose="020F0302020204030204" pitchFamily="34" charset="0"/>
              <a:cs typeface="Calibri Light" panose="020F0302020204030204" pitchFamily="34" charset="0"/>
            </a:rPr>
            <a:t> פורץ לבית וגונב מה שהוא רוצה</a:t>
          </a:r>
          <a:endParaRPr lang="en-IL" sz="1400" dirty="0">
            <a:latin typeface="Calibri Light" panose="020F0302020204030204" pitchFamily="34" charset="0"/>
            <a:cs typeface="Calibri Light" panose="020F0302020204030204" pitchFamily="34" charset="0"/>
          </a:endParaRPr>
        </a:p>
      </dgm:t>
    </dgm:pt>
    <dgm:pt modelId="{89E39780-9BB0-49C0-8F9B-B5A6FF6C6F74}" type="parTrans" cxnId="{D58EC9BF-1BDB-4A0B-AE48-DA0019819FBA}">
      <dgm:prSet/>
      <dgm:spPr/>
      <dgm:t>
        <a:bodyPr/>
        <a:lstStyle/>
        <a:p>
          <a:pPr rtl="1"/>
          <a:endParaRPr lang="en-IL" sz="1600">
            <a:latin typeface="Calibri Light" panose="020F0302020204030204" pitchFamily="34" charset="0"/>
            <a:cs typeface="Calibri Light" panose="020F0302020204030204" pitchFamily="34" charset="0"/>
          </a:endParaRPr>
        </a:p>
      </dgm:t>
    </dgm:pt>
    <dgm:pt modelId="{9784EF9B-5E8D-4ABD-9321-E34BAFE69858}" type="sibTrans" cxnId="{D58EC9BF-1BDB-4A0B-AE48-DA0019819FBA}">
      <dgm:prSet/>
      <dgm:spPr/>
      <dgm:t>
        <a:bodyPr/>
        <a:lstStyle/>
        <a:p>
          <a:pPr rtl="1"/>
          <a:endParaRPr lang="en-IL" sz="1600">
            <a:latin typeface="Calibri Light" panose="020F0302020204030204" pitchFamily="34" charset="0"/>
            <a:cs typeface="Calibri Light" panose="020F0302020204030204" pitchFamily="34" charset="0"/>
          </a:endParaRPr>
        </a:p>
      </dgm:t>
    </dgm:pt>
    <dgm:pt modelId="{99BCFC68-6204-4407-B17A-35DCC964F965}" type="pres">
      <dgm:prSet presAssocID="{EA28E772-73C1-4BFC-B56A-3E088E9AA672}" presName="Name0" presStyleCnt="0">
        <dgm:presLayoutVars>
          <dgm:dir/>
          <dgm:resizeHandles val="exact"/>
        </dgm:presLayoutVars>
      </dgm:prSet>
      <dgm:spPr/>
    </dgm:pt>
    <dgm:pt modelId="{C2B00D4C-C5A2-41B2-AA5F-861B0BD26960}" type="pres">
      <dgm:prSet presAssocID="{5734719F-BF75-4F2F-A3F4-D09C7F291354}" presName="node" presStyleLbl="node1" presStyleIdx="0" presStyleCnt="5">
        <dgm:presLayoutVars>
          <dgm:bulletEnabled val="1"/>
        </dgm:presLayoutVars>
      </dgm:prSet>
      <dgm:spPr/>
    </dgm:pt>
    <dgm:pt modelId="{AFC14329-87A0-4440-ADF8-A12BA5EF0196}" type="pres">
      <dgm:prSet presAssocID="{570B44E7-E9A0-4765-A47B-0950AB6FEF44}" presName="sibTrans" presStyleLbl="sibTrans2D1" presStyleIdx="0" presStyleCnt="4"/>
      <dgm:spPr/>
    </dgm:pt>
    <dgm:pt modelId="{E9A8386B-B649-473A-AE1F-D0C6E1292548}" type="pres">
      <dgm:prSet presAssocID="{570B44E7-E9A0-4765-A47B-0950AB6FEF44}" presName="connectorText" presStyleLbl="sibTrans2D1" presStyleIdx="0" presStyleCnt="4"/>
      <dgm:spPr/>
    </dgm:pt>
    <dgm:pt modelId="{13F67F2D-AFF9-40C3-A505-D16DEEC2530F}" type="pres">
      <dgm:prSet presAssocID="{B9AFDEC2-BFE4-4DFE-B1A4-032866926813}" presName="node" presStyleLbl="node1" presStyleIdx="1" presStyleCnt="5">
        <dgm:presLayoutVars>
          <dgm:bulletEnabled val="1"/>
        </dgm:presLayoutVars>
      </dgm:prSet>
      <dgm:spPr/>
    </dgm:pt>
    <dgm:pt modelId="{F0E669B4-F2A4-42D5-BB52-E744D4E603B2}" type="pres">
      <dgm:prSet presAssocID="{48C5F8FF-5A11-4AA0-893E-B80F7E15C546}" presName="sibTrans" presStyleLbl="sibTrans2D1" presStyleIdx="1" presStyleCnt="4"/>
      <dgm:spPr/>
    </dgm:pt>
    <dgm:pt modelId="{7D35360F-0C6C-42A7-973F-4EDA5615633D}" type="pres">
      <dgm:prSet presAssocID="{48C5F8FF-5A11-4AA0-893E-B80F7E15C546}" presName="connectorText" presStyleLbl="sibTrans2D1" presStyleIdx="1" presStyleCnt="4"/>
      <dgm:spPr/>
    </dgm:pt>
    <dgm:pt modelId="{D16207E5-D908-4B54-86C7-DBB284E07EDC}" type="pres">
      <dgm:prSet presAssocID="{56FFD15A-109D-4568-A990-5AE1DFB49DA2}" presName="node" presStyleLbl="node1" presStyleIdx="2" presStyleCnt="5">
        <dgm:presLayoutVars>
          <dgm:bulletEnabled val="1"/>
        </dgm:presLayoutVars>
      </dgm:prSet>
      <dgm:spPr/>
    </dgm:pt>
    <dgm:pt modelId="{FA35907F-2298-4B55-BE40-3FA59F2DCE46}" type="pres">
      <dgm:prSet presAssocID="{192874AD-2D10-497E-B55C-83A2FE1DC049}" presName="sibTrans" presStyleLbl="sibTrans2D1" presStyleIdx="2" presStyleCnt="4"/>
      <dgm:spPr/>
    </dgm:pt>
    <dgm:pt modelId="{026B34BC-86DC-46E7-AFE9-5868039064E9}" type="pres">
      <dgm:prSet presAssocID="{192874AD-2D10-497E-B55C-83A2FE1DC049}" presName="connectorText" presStyleLbl="sibTrans2D1" presStyleIdx="2" presStyleCnt="4"/>
      <dgm:spPr/>
    </dgm:pt>
    <dgm:pt modelId="{7AFE8975-5269-498B-9CAC-090E815322BE}" type="pres">
      <dgm:prSet presAssocID="{8B7C35B3-7640-4A9E-A05F-AA7DD55CA0E0}" presName="node" presStyleLbl="node1" presStyleIdx="3" presStyleCnt="5">
        <dgm:presLayoutVars>
          <dgm:bulletEnabled val="1"/>
        </dgm:presLayoutVars>
      </dgm:prSet>
      <dgm:spPr/>
    </dgm:pt>
    <dgm:pt modelId="{0ADEC611-7339-459E-BC35-AC3AB3A392B6}" type="pres">
      <dgm:prSet presAssocID="{F160DF26-25A7-49B4-90DE-32F62D89ACAC}" presName="sibTrans" presStyleLbl="sibTrans2D1" presStyleIdx="3" presStyleCnt="4"/>
      <dgm:spPr/>
    </dgm:pt>
    <dgm:pt modelId="{F8AC6F5E-C798-41BF-A703-25FE82381D4E}" type="pres">
      <dgm:prSet presAssocID="{F160DF26-25A7-49B4-90DE-32F62D89ACAC}" presName="connectorText" presStyleLbl="sibTrans2D1" presStyleIdx="3" presStyleCnt="4"/>
      <dgm:spPr/>
    </dgm:pt>
    <dgm:pt modelId="{48D57BD8-15B3-4B47-8462-3B466D826843}" type="pres">
      <dgm:prSet presAssocID="{5ED25990-2647-444B-808F-1433A39852A1}" presName="node" presStyleLbl="node1" presStyleIdx="4" presStyleCnt="5">
        <dgm:presLayoutVars>
          <dgm:bulletEnabled val="1"/>
        </dgm:presLayoutVars>
      </dgm:prSet>
      <dgm:spPr/>
    </dgm:pt>
  </dgm:ptLst>
  <dgm:cxnLst>
    <dgm:cxn modelId="{57CED316-C39C-4B32-8E7F-3FD0918B351A}" type="presOf" srcId="{48C5F8FF-5A11-4AA0-893E-B80F7E15C546}" destId="{7D35360F-0C6C-42A7-973F-4EDA5615633D}" srcOrd="1" destOrd="0" presId="urn:microsoft.com/office/officeart/2005/8/layout/process1"/>
    <dgm:cxn modelId="{AD817322-8293-40DD-933E-92732D56670F}" type="presOf" srcId="{5ED25990-2647-444B-808F-1433A39852A1}" destId="{48D57BD8-15B3-4B47-8462-3B466D826843}" srcOrd="0" destOrd="0" presId="urn:microsoft.com/office/officeart/2005/8/layout/process1"/>
    <dgm:cxn modelId="{645FAD2A-52F5-4B92-A4E8-B3532457F869}" srcId="{EA28E772-73C1-4BFC-B56A-3E088E9AA672}" destId="{B9AFDEC2-BFE4-4DFE-B1A4-032866926813}" srcOrd="1" destOrd="0" parTransId="{9E9EAC7A-224A-4F92-9B29-18406376EE0F}" sibTransId="{48C5F8FF-5A11-4AA0-893E-B80F7E15C546}"/>
    <dgm:cxn modelId="{8A02582C-6E89-4E1E-92C1-CEF32EF4E8B4}" srcId="{EA28E772-73C1-4BFC-B56A-3E088E9AA672}" destId="{5734719F-BF75-4F2F-A3F4-D09C7F291354}" srcOrd="0" destOrd="0" parTransId="{FD5603D7-5B6B-4CD0-991C-2997739326BA}" sibTransId="{570B44E7-E9A0-4765-A47B-0950AB6FEF44}"/>
    <dgm:cxn modelId="{40735239-5FCA-4265-9060-06EB6321F234}" type="presOf" srcId="{B9AFDEC2-BFE4-4DFE-B1A4-032866926813}" destId="{13F67F2D-AFF9-40C3-A505-D16DEEC2530F}" srcOrd="0" destOrd="0" presId="urn:microsoft.com/office/officeart/2005/8/layout/process1"/>
    <dgm:cxn modelId="{684A9E4A-E0F0-4984-BCA3-DC6D6B50E337}" srcId="{EA28E772-73C1-4BFC-B56A-3E088E9AA672}" destId="{56FFD15A-109D-4568-A990-5AE1DFB49DA2}" srcOrd="2" destOrd="0" parTransId="{2005931F-21F0-47BB-886C-A6F808AD2122}" sibTransId="{192874AD-2D10-497E-B55C-83A2FE1DC049}"/>
    <dgm:cxn modelId="{6DB7FF70-6808-4C42-A324-F3E6AAD42F8C}" type="presOf" srcId="{192874AD-2D10-497E-B55C-83A2FE1DC049}" destId="{026B34BC-86DC-46E7-AFE9-5868039064E9}" srcOrd="1" destOrd="0" presId="urn:microsoft.com/office/officeart/2005/8/layout/process1"/>
    <dgm:cxn modelId="{597B555A-893A-4BE6-AA31-16EBD3254943}" type="presOf" srcId="{8B7C35B3-7640-4A9E-A05F-AA7DD55CA0E0}" destId="{7AFE8975-5269-498B-9CAC-090E815322BE}" srcOrd="0" destOrd="0" presId="urn:microsoft.com/office/officeart/2005/8/layout/process1"/>
    <dgm:cxn modelId="{5AC9487F-4211-4116-86BE-048FEBF6CA73}" srcId="{EA28E772-73C1-4BFC-B56A-3E088E9AA672}" destId="{8B7C35B3-7640-4A9E-A05F-AA7DD55CA0E0}" srcOrd="3" destOrd="0" parTransId="{98726BD4-ABA3-4972-8C82-3B9FD9B2D845}" sibTransId="{F160DF26-25A7-49B4-90DE-32F62D89ACAC}"/>
    <dgm:cxn modelId="{2FE33680-B14E-4441-80F6-91052166E2D3}" type="presOf" srcId="{48C5F8FF-5A11-4AA0-893E-B80F7E15C546}" destId="{F0E669B4-F2A4-42D5-BB52-E744D4E603B2}" srcOrd="0" destOrd="0" presId="urn:microsoft.com/office/officeart/2005/8/layout/process1"/>
    <dgm:cxn modelId="{5CF594B9-252E-4D50-A6E8-C9D2AFDAD17B}" type="presOf" srcId="{570B44E7-E9A0-4765-A47B-0950AB6FEF44}" destId="{AFC14329-87A0-4440-ADF8-A12BA5EF0196}" srcOrd="0" destOrd="0" presId="urn:microsoft.com/office/officeart/2005/8/layout/process1"/>
    <dgm:cxn modelId="{D58EC9BF-1BDB-4A0B-AE48-DA0019819FBA}" srcId="{EA28E772-73C1-4BFC-B56A-3E088E9AA672}" destId="{5ED25990-2647-444B-808F-1433A39852A1}" srcOrd="4" destOrd="0" parTransId="{89E39780-9BB0-49C0-8F9B-B5A6FF6C6F74}" sibTransId="{9784EF9B-5E8D-4ABD-9321-E34BAFE69858}"/>
    <dgm:cxn modelId="{6C8018C3-B7BE-467B-B3E2-4B27493BFD1B}" type="presOf" srcId="{5734719F-BF75-4F2F-A3F4-D09C7F291354}" destId="{C2B00D4C-C5A2-41B2-AA5F-861B0BD26960}" srcOrd="0" destOrd="0" presId="urn:microsoft.com/office/officeart/2005/8/layout/process1"/>
    <dgm:cxn modelId="{3EDBFAC5-DE4C-4DEA-88E4-48A131C3BF57}" type="presOf" srcId="{56FFD15A-109D-4568-A990-5AE1DFB49DA2}" destId="{D16207E5-D908-4B54-86C7-DBB284E07EDC}" srcOrd="0" destOrd="0" presId="urn:microsoft.com/office/officeart/2005/8/layout/process1"/>
    <dgm:cxn modelId="{58F89BCC-B0CF-4286-8983-AED521375F9D}" type="presOf" srcId="{F160DF26-25A7-49B4-90DE-32F62D89ACAC}" destId="{0ADEC611-7339-459E-BC35-AC3AB3A392B6}" srcOrd="0" destOrd="0" presId="urn:microsoft.com/office/officeart/2005/8/layout/process1"/>
    <dgm:cxn modelId="{0F6CD7CE-8F29-416A-B9ED-F21B4B8F68AD}" type="presOf" srcId="{F160DF26-25A7-49B4-90DE-32F62D89ACAC}" destId="{F8AC6F5E-C798-41BF-A703-25FE82381D4E}" srcOrd="1" destOrd="0" presId="urn:microsoft.com/office/officeart/2005/8/layout/process1"/>
    <dgm:cxn modelId="{C740B4E2-0BCF-462B-AB6E-D0258D68A7CD}" type="presOf" srcId="{192874AD-2D10-497E-B55C-83A2FE1DC049}" destId="{FA35907F-2298-4B55-BE40-3FA59F2DCE46}" srcOrd="0" destOrd="0" presId="urn:microsoft.com/office/officeart/2005/8/layout/process1"/>
    <dgm:cxn modelId="{063ECEE2-6E98-4ED3-ACF4-5499DCE53943}" type="presOf" srcId="{EA28E772-73C1-4BFC-B56A-3E088E9AA672}" destId="{99BCFC68-6204-4407-B17A-35DCC964F965}" srcOrd="0" destOrd="0" presId="urn:microsoft.com/office/officeart/2005/8/layout/process1"/>
    <dgm:cxn modelId="{14ACF9E9-9116-4E2D-9C0C-DDDA2C06AF7D}" type="presOf" srcId="{570B44E7-E9A0-4765-A47B-0950AB6FEF44}" destId="{E9A8386B-B649-473A-AE1F-D0C6E1292548}" srcOrd="1" destOrd="0" presId="urn:microsoft.com/office/officeart/2005/8/layout/process1"/>
    <dgm:cxn modelId="{3946995F-5FCF-413D-93E1-9D813A5AAF80}" type="presParOf" srcId="{99BCFC68-6204-4407-B17A-35DCC964F965}" destId="{C2B00D4C-C5A2-41B2-AA5F-861B0BD26960}" srcOrd="0" destOrd="0" presId="urn:microsoft.com/office/officeart/2005/8/layout/process1"/>
    <dgm:cxn modelId="{D040A979-0D69-4EC0-9D7C-B8598C798BC8}" type="presParOf" srcId="{99BCFC68-6204-4407-B17A-35DCC964F965}" destId="{AFC14329-87A0-4440-ADF8-A12BA5EF0196}" srcOrd="1" destOrd="0" presId="urn:microsoft.com/office/officeart/2005/8/layout/process1"/>
    <dgm:cxn modelId="{1ABFEC7A-3379-4176-89D4-93114004E0A5}" type="presParOf" srcId="{AFC14329-87A0-4440-ADF8-A12BA5EF0196}" destId="{E9A8386B-B649-473A-AE1F-D0C6E1292548}" srcOrd="0" destOrd="0" presId="urn:microsoft.com/office/officeart/2005/8/layout/process1"/>
    <dgm:cxn modelId="{F83C2619-3A03-4822-BED7-5C3E574830C7}" type="presParOf" srcId="{99BCFC68-6204-4407-B17A-35DCC964F965}" destId="{13F67F2D-AFF9-40C3-A505-D16DEEC2530F}" srcOrd="2" destOrd="0" presId="urn:microsoft.com/office/officeart/2005/8/layout/process1"/>
    <dgm:cxn modelId="{A4A12251-1BF3-4220-8F1B-8059719CF6C5}" type="presParOf" srcId="{99BCFC68-6204-4407-B17A-35DCC964F965}" destId="{F0E669B4-F2A4-42D5-BB52-E744D4E603B2}" srcOrd="3" destOrd="0" presId="urn:microsoft.com/office/officeart/2005/8/layout/process1"/>
    <dgm:cxn modelId="{0BA8DCBC-ADC9-4FAD-B313-0764E1CC5F7B}" type="presParOf" srcId="{F0E669B4-F2A4-42D5-BB52-E744D4E603B2}" destId="{7D35360F-0C6C-42A7-973F-4EDA5615633D}" srcOrd="0" destOrd="0" presId="urn:microsoft.com/office/officeart/2005/8/layout/process1"/>
    <dgm:cxn modelId="{4A3F2207-F0A1-4B97-BA20-83F3DCBEB7F7}" type="presParOf" srcId="{99BCFC68-6204-4407-B17A-35DCC964F965}" destId="{D16207E5-D908-4B54-86C7-DBB284E07EDC}" srcOrd="4" destOrd="0" presId="urn:microsoft.com/office/officeart/2005/8/layout/process1"/>
    <dgm:cxn modelId="{58D36ACE-C574-4E52-BCCA-5D669EBEC058}" type="presParOf" srcId="{99BCFC68-6204-4407-B17A-35DCC964F965}" destId="{FA35907F-2298-4B55-BE40-3FA59F2DCE46}" srcOrd="5" destOrd="0" presId="urn:microsoft.com/office/officeart/2005/8/layout/process1"/>
    <dgm:cxn modelId="{80DC6898-8602-49A0-A3B4-27377EA449E9}" type="presParOf" srcId="{FA35907F-2298-4B55-BE40-3FA59F2DCE46}" destId="{026B34BC-86DC-46E7-AFE9-5868039064E9}" srcOrd="0" destOrd="0" presId="urn:microsoft.com/office/officeart/2005/8/layout/process1"/>
    <dgm:cxn modelId="{2444E045-1F11-4CD3-A988-03E412A5DE5C}" type="presParOf" srcId="{99BCFC68-6204-4407-B17A-35DCC964F965}" destId="{7AFE8975-5269-498B-9CAC-090E815322BE}" srcOrd="6" destOrd="0" presId="urn:microsoft.com/office/officeart/2005/8/layout/process1"/>
    <dgm:cxn modelId="{BFB72254-C2BB-48F1-8074-6A6E8BF0247C}" type="presParOf" srcId="{99BCFC68-6204-4407-B17A-35DCC964F965}" destId="{0ADEC611-7339-459E-BC35-AC3AB3A392B6}" srcOrd="7" destOrd="0" presId="urn:microsoft.com/office/officeart/2005/8/layout/process1"/>
    <dgm:cxn modelId="{C64635C9-C8C2-4138-A679-1D829D02A3D0}" type="presParOf" srcId="{0ADEC611-7339-459E-BC35-AC3AB3A392B6}" destId="{F8AC6F5E-C798-41BF-A703-25FE82381D4E}" srcOrd="0" destOrd="0" presId="urn:microsoft.com/office/officeart/2005/8/layout/process1"/>
    <dgm:cxn modelId="{5E32A4DD-5563-43E7-8C0B-5F0FC1E744DE}" type="presParOf" srcId="{99BCFC68-6204-4407-B17A-35DCC964F965}" destId="{48D57BD8-15B3-4B47-8462-3B466D826843}"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42A57E-1C59-454C-9838-7BD9AE55E82D}" type="doc">
      <dgm:prSet loTypeId="urn:microsoft.com/office/officeart/2005/8/layout/process1" loCatId="process" qsTypeId="urn:microsoft.com/office/officeart/2005/8/quickstyle/simple1" qsCatId="simple" csTypeId="urn:microsoft.com/office/officeart/2005/8/colors/accent1_2" csCatId="accent1" phldr="1"/>
      <dgm:spPr/>
    </dgm:pt>
    <dgm:pt modelId="{1EEAB353-CA0A-4C6C-BE32-6948B13D264B}">
      <dgm:prSet phldrT="[Text]"/>
      <dgm:spPr/>
      <dgm:t>
        <a:bodyPr/>
        <a:lstStyle/>
        <a:p>
          <a:pPr rtl="1"/>
          <a:r>
            <a:rPr lang="he-IL" dirty="0">
              <a:latin typeface="Calibri Light" panose="020F0302020204030204" pitchFamily="34" charset="0"/>
              <a:cs typeface="Calibri Light" panose="020F0302020204030204" pitchFamily="34" charset="0"/>
            </a:rPr>
            <a:t>מציאת דפוס מסוים ברשת על ידי התוכנה</a:t>
          </a:r>
          <a:endParaRPr lang="en-IL" dirty="0">
            <a:latin typeface="Calibri Light" panose="020F0302020204030204" pitchFamily="34" charset="0"/>
            <a:cs typeface="Calibri Light" panose="020F0302020204030204" pitchFamily="34" charset="0"/>
          </a:endParaRPr>
        </a:p>
      </dgm:t>
    </dgm:pt>
    <dgm:pt modelId="{B9C47A8F-1254-42EA-A9E0-497F6F8EB137}" type="parTrans" cxnId="{A76651A4-AEED-47E3-9F8B-81EAAD633A34}">
      <dgm:prSet/>
      <dgm:spPr/>
      <dgm:t>
        <a:bodyPr/>
        <a:lstStyle/>
        <a:p>
          <a:pPr rtl="1"/>
          <a:endParaRPr lang="en-IL">
            <a:latin typeface="Calibri Light" panose="020F0302020204030204" pitchFamily="34" charset="0"/>
            <a:cs typeface="Calibri Light" panose="020F0302020204030204" pitchFamily="34" charset="0"/>
          </a:endParaRPr>
        </a:p>
      </dgm:t>
    </dgm:pt>
    <dgm:pt modelId="{763AC6AE-18F3-4E22-9874-C127EBA347D1}" type="sibTrans" cxnId="{A76651A4-AEED-47E3-9F8B-81EAAD633A34}">
      <dgm:prSet/>
      <dgm:spPr/>
      <dgm:t>
        <a:bodyPr/>
        <a:lstStyle/>
        <a:p>
          <a:pPr rtl="1"/>
          <a:endParaRPr lang="en-IL">
            <a:latin typeface="Calibri Light" panose="020F0302020204030204" pitchFamily="34" charset="0"/>
            <a:cs typeface="Calibri Light" panose="020F0302020204030204" pitchFamily="34" charset="0"/>
          </a:endParaRPr>
        </a:p>
      </dgm:t>
    </dgm:pt>
    <dgm:pt modelId="{8D8CB54D-4800-45C0-8CDE-A2FA2F151B57}">
      <dgm:prSet phldrT="[Text]"/>
      <dgm:spPr/>
      <dgm:t>
        <a:bodyPr/>
        <a:lstStyle/>
        <a:p>
          <a:pPr rtl="1"/>
          <a:r>
            <a:rPr lang="he-IL" dirty="0">
              <a:latin typeface="Calibri Light" panose="020F0302020204030204" pitchFamily="34" charset="0"/>
              <a:cs typeface="Calibri Light" panose="020F0302020204030204" pitchFamily="34" charset="0"/>
            </a:rPr>
            <a:t>חדירה של האקר ושינוי דפוס</a:t>
          </a:r>
          <a:endParaRPr lang="en-IL" dirty="0">
            <a:latin typeface="Calibri Light" panose="020F0302020204030204" pitchFamily="34" charset="0"/>
            <a:cs typeface="Calibri Light" panose="020F0302020204030204" pitchFamily="34" charset="0"/>
          </a:endParaRPr>
        </a:p>
      </dgm:t>
    </dgm:pt>
    <dgm:pt modelId="{900A8D5F-66C2-45CC-8B55-AA46AE7971B8}" type="parTrans" cxnId="{7BD22147-2A22-47BF-9C9C-481D494BE95B}">
      <dgm:prSet/>
      <dgm:spPr/>
      <dgm:t>
        <a:bodyPr/>
        <a:lstStyle/>
        <a:p>
          <a:pPr rtl="1"/>
          <a:endParaRPr lang="en-IL">
            <a:latin typeface="Calibri Light" panose="020F0302020204030204" pitchFamily="34" charset="0"/>
            <a:cs typeface="Calibri Light" panose="020F0302020204030204" pitchFamily="34" charset="0"/>
          </a:endParaRPr>
        </a:p>
      </dgm:t>
    </dgm:pt>
    <dgm:pt modelId="{AE06F310-DABC-4342-B451-00D5CD711B50}" type="sibTrans" cxnId="{7BD22147-2A22-47BF-9C9C-481D494BE95B}">
      <dgm:prSet/>
      <dgm:spPr/>
      <dgm:t>
        <a:bodyPr/>
        <a:lstStyle/>
        <a:p>
          <a:pPr rtl="1"/>
          <a:endParaRPr lang="en-IL">
            <a:latin typeface="Calibri Light" panose="020F0302020204030204" pitchFamily="34" charset="0"/>
            <a:cs typeface="Calibri Light" panose="020F0302020204030204" pitchFamily="34" charset="0"/>
          </a:endParaRPr>
        </a:p>
      </dgm:t>
    </dgm:pt>
    <dgm:pt modelId="{621998E2-224E-4ACE-8061-3D290B7940FB}">
      <dgm:prSet phldrT="[Text]"/>
      <dgm:spPr/>
      <dgm:t>
        <a:bodyPr/>
        <a:lstStyle/>
        <a:p>
          <a:pPr rtl="1"/>
          <a:r>
            <a:rPr lang="he-IL" dirty="0">
              <a:latin typeface="Calibri Light" panose="020F0302020204030204" pitchFamily="34" charset="0"/>
              <a:cs typeface="Calibri Light" panose="020F0302020204030204" pitchFamily="34" charset="0"/>
            </a:rPr>
            <a:t>זיהוי הדפוס על ידי התוכנה</a:t>
          </a:r>
          <a:endParaRPr lang="en-IL" dirty="0">
            <a:latin typeface="Calibri Light" panose="020F0302020204030204" pitchFamily="34" charset="0"/>
            <a:cs typeface="Calibri Light" panose="020F0302020204030204" pitchFamily="34" charset="0"/>
          </a:endParaRPr>
        </a:p>
      </dgm:t>
    </dgm:pt>
    <dgm:pt modelId="{8CE06121-1FD2-400F-8673-46B3B35236B7}" type="parTrans" cxnId="{38ADBB16-A6EF-423A-A3EA-65D0EA2A77B5}">
      <dgm:prSet/>
      <dgm:spPr/>
      <dgm:t>
        <a:bodyPr/>
        <a:lstStyle/>
        <a:p>
          <a:pPr rtl="1"/>
          <a:endParaRPr lang="en-IL">
            <a:latin typeface="Calibri Light" panose="020F0302020204030204" pitchFamily="34" charset="0"/>
            <a:cs typeface="Calibri Light" panose="020F0302020204030204" pitchFamily="34" charset="0"/>
          </a:endParaRPr>
        </a:p>
      </dgm:t>
    </dgm:pt>
    <dgm:pt modelId="{6CEA5F11-9AD6-4C25-8ACA-2F37E495B047}" type="sibTrans" cxnId="{38ADBB16-A6EF-423A-A3EA-65D0EA2A77B5}">
      <dgm:prSet/>
      <dgm:spPr/>
      <dgm:t>
        <a:bodyPr/>
        <a:lstStyle/>
        <a:p>
          <a:pPr rtl="1"/>
          <a:endParaRPr lang="en-IL">
            <a:latin typeface="Calibri Light" panose="020F0302020204030204" pitchFamily="34" charset="0"/>
            <a:cs typeface="Calibri Light" panose="020F0302020204030204" pitchFamily="34" charset="0"/>
          </a:endParaRPr>
        </a:p>
      </dgm:t>
    </dgm:pt>
    <dgm:pt modelId="{66B6D012-DE44-4C86-97A0-0AE4D27F9ECE}">
      <dgm:prSet/>
      <dgm:spPr/>
      <dgm:t>
        <a:bodyPr/>
        <a:lstStyle/>
        <a:p>
          <a:pPr rtl="1"/>
          <a:r>
            <a:rPr lang="he-IL" dirty="0">
              <a:latin typeface="Calibri Light" panose="020F0302020204030204" pitchFamily="34" charset="0"/>
              <a:cs typeface="Calibri Light" panose="020F0302020204030204" pitchFamily="34" charset="0"/>
            </a:rPr>
            <a:t>התוכנה מעדכנת את הבעלים על דפוס לא קשורה </a:t>
          </a:r>
          <a:endParaRPr lang="en-IL" dirty="0">
            <a:latin typeface="Calibri Light" panose="020F0302020204030204" pitchFamily="34" charset="0"/>
            <a:cs typeface="Calibri Light" panose="020F0302020204030204" pitchFamily="34" charset="0"/>
          </a:endParaRPr>
        </a:p>
      </dgm:t>
    </dgm:pt>
    <dgm:pt modelId="{54B3A9E4-4EB3-4A68-8C05-BD8FDD492E45}" type="parTrans" cxnId="{D4C31802-5476-4D19-B4E7-129A62960B41}">
      <dgm:prSet/>
      <dgm:spPr/>
      <dgm:t>
        <a:bodyPr/>
        <a:lstStyle/>
        <a:p>
          <a:endParaRPr lang="en-IL"/>
        </a:p>
      </dgm:t>
    </dgm:pt>
    <dgm:pt modelId="{D10081D2-2264-4264-BE92-8250D0B59363}" type="sibTrans" cxnId="{D4C31802-5476-4D19-B4E7-129A62960B41}">
      <dgm:prSet/>
      <dgm:spPr/>
      <dgm:t>
        <a:bodyPr/>
        <a:lstStyle/>
        <a:p>
          <a:endParaRPr lang="en-IL"/>
        </a:p>
      </dgm:t>
    </dgm:pt>
    <dgm:pt modelId="{B1F9C70D-F55C-4EAE-B919-FDF705537B03}">
      <dgm:prSet/>
      <dgm:spPr/>
      <dgm:t>
        <a:bodyPr/>
        <a:lstStyle/>
        <a:p>
          <a:pPr rtl="1"/>
          <a:r>
            <a:rPr lang="he-IL" dirty="0">
              <a:latin typeface="Calibri Light" panose="020F0302020204030204" pitchFamily="34" charset="0"/>
              <a:cs typeface="Calibri Light" panose="020F0302020204030204" pitchFamily="34" charset="0"/>
            </a:rPr>
            <a:t>ניסיון לטפל בבעיה שנוצרה על ידי חיזוק האבטחה וכדומה</a:t>
          </a:r>
          <a:endParaRPr lang="en-IL" dirty="0">
            <a:latin typeface="Calibri Light" panose="020F0302020204030204" pitchFamily="34" charset="0"/>
            <a:cs typeface="Calibri Light" panose="020F0302020204030204" pitchFamily="34" charset="0"/>
          </a:endParaRPr>
        </a:p>
      </dgm:t>
    </dgm:pt>
    <dgm:pt modelId="{C3A67EAF-8802-46AE-91FA-8202C5A8A623}" type="parTrans" cxnId="{BAF52C74-D3D7-475C-BCA0-CDA095128BAC}">
      <dgm:prSet/>
      <dgm:spPr/>
      <dgm:t>
        <a:bodyPr/>
        <a:lstStyle/>
        <a:p>
          <a:endParaRPr lang="en-IL"/>
        </a:p>
      </dgm:t>
    </dgm:pt>
    <dgm:pt modelId="{C6D80CAE-C7B3-44F4-BE38-3FD9E1934133}" type="sibTrans" cxnId="{BAF52C74-D3D7-475C-BCA0-CDA095128BAC}">
      <dgm:prSet/>
      <dgm:spPr/>
      <dgm:t>
        <a:bodyPr/>
        <a:lstStyle/>
        <a:p>
          <a:endParaRPr lang="en-IL"/>
        </a:p>
      </dgm:t>
    </dgm:pt>
    <dgm:pt modelId="{E567F33C-6EF7-4871-9A2A-333A4B289055}" type="pres">
      <dgm:prSet presAssocID="{2B42A57E-1C59-454C-9838-7BD9AE55E82D}" presName="Name0" presStyleCnt="0">
        <dgm:presLayoutVars>
          <dgm:dir/>
          <dgm:resizeHandles val="exact"/>
        </dgm:presLayoutVars>
      </dgm:prSet>
      <dgm:spPr/>
    </dgm:pt>
    <dgm:pt modelId="{25A99C34-C1E0-409F-AE0B-5F6580F77A42}" type="pres">
      <dgm:prSet presAssocID="{1EEAB353-CA0A-4C6C-BE32-6948B13D264B}" presName="node" presStyleLbl="node1" presStyleIdx="0" presStyleCnt="5">
        <dgm:presLayoutVars>
          <dgm:bulletEnabled val="1"/>
        </dgm:presLayoutVars>
      </dgm:prSet>
      <dgm:spPr/>
    </dgm:pt>
    <dgm:pt modelId="{885FC5DA-C75C-4787-822F-5C19E333D20D}" type="pres">
      <dgm:prSet presAssocID="{763AC6AE-18F3-4E22-9874-C127EBA347D1}" presName="sibTrans" presStyleLbl="sibTrans2D1" presStyleIdx="0" presStyleCnt="4"/>
      <dgm:spPr/>
    </dgm:pt>
    <dgm:pt modelId="{34B2EB7F-C012-45D4-8526-1724F4AD4277}" type="pres">
      <dgm:prSet presAssocID="{763AC6AE-18F3-4E22-9874-C127EBA347D1}" presName="connectorText" presStyleLbl="sibTrans2D1" presStyleIdx="0" presStyleCnt="4"/>
      <dgm:spPr/>
    </dgm:pt>
    <dgm:pt modelId="{69ABF20D-B958-46E6-9B9A-53F7AA3E1B88}" type="pres">
      <dgm:prSet presAssocID="{8D8CB54D-4800-45C0-8CDE-A2FA2F151B57}" presName="node" presStyleLbl="node1" presStyleIdx="1" presStyleCnt="5">
        <dgm:presLayoutVars>
          <dgm:bulletEnabled val="1"/>
        </dgm:presLayoutVars>
      </dgm:prSet>
      <dgm:spPr/>
    </dgm:pt>
    <dgm:pt modelId="{1B47AE02-0166-4621-8DBC-F17271CF89AA}" type="pres">
      <dgm:prSet presAssocID="{AE06F310-DABC-4342-B451-00D5CD711B50}" presName="sibTrans" presStyleLbl="sibTrans2D1" presStyleIdx="1" presStyleCnt="4"/>
      <dgm:spPr/>
    </dgm:pt>
    <dgm:pt modelId="{D5DE6DDB-F6C0-4896-A0A1-5BC2706BB73E}" type="pres">
      <dgm:prSet presAssocID="{AE06F310-DABC-4342-B451-00D5CD711B50}" presName="connectorText" presStyleLbl="sibTrans2D1" presStyleIdx="1" presStyleCnt="4"/>
      <dgm:spPr/>
    </dgm:pt>
    <dgm:pt modelId="{C3BF5C8F-E501-4D3C-B230-2BA77D7D0B98}" type="pres">
      <dgm:prSet presAssocID="{621998E2-224E-4ACE-8061-3D290B7940FB}" presName="node" presStyleLbl="node1" presStyleIdx="2" presStyleCnt="5">
        <dgm:presLayoutVars>
          <dgm:bulletEnabled val="1"/>
        </dgm:presLayoutVars>
      </dgm:prSet>
      <dgm:spPr/>
    </dgm:pt>
    <dgm:pt modelId="{421DA22E-6514-44DC-8F5A-ADD779579181}" type="pres">
      <dgm:prSet presAssocID="{6CEA5F11-9AD6-4C25-8ACA-2F37E495B047}" presName="sibTrans" presStyleLbl="sibTrans2D1" presStyleIdx="2" presStyleCnt="4"/>
      <dgm:spPr/>
    </dgm:pt>
    <dgm:pt modelId="{97685CEE-BEAB-4026-86AC-35A3D76D8575}" type="pres">
      <dgm:prSet presAssocID="{6CEA5F11-9AD6-4C25-8ACA-2F37E495B047}" presName="connectorText" presStyleLbl="sibTrans2D1" presStyleIdx="2" presStyleCnt="4"/>
      <dgm:spPr/>
    </dgm:pt>
    <dgm:pt modelId="{71CA4713-AC87-464A-8EA7-601245968002}" type="pres">
      <dgm:prSet presAssocID="{66B6D012-DE44-4C86-97A0-0AE4D27F9ECE}" presName="node" presStyleLbl="node1" presStyleIdx="3" presStyleCnt="5">
        <dgm:presLayoutVars>
          <dgm:bulletEnabled val="1"/>
        </dgm:presLayoutVars>
      </dgm:prSet>
      <dgm:spPr/>
    </dgm:pt>
    <dgm:pt modelId="{D32C20B8-F094-4BCA-878E-C9690B7359BD}" type="pres">
      <dgm:prSet presAssocID="{D10081D2-2264-4264-BE92-8250D0B59363}" presName="sibTrans" presStyleLbl="sibTrans2D1" presStyleIdx="3" presStyleCnt="4"/>
      <dgm:spPr/>
    </dgm:pt>
    <dgm:pt modelId="{B827F6B9-2577-4961-9353-03FF541FBB19}" type="pres">
      <dgm:prSet presAssocID="{D10081D2-2264-4264-BE92-8250D0B59363}" presName="connectorText" presStyleLbl="sibTrans2D1" presStyleIdx="3" presStyleCnt="4"/>
      <dgm:spPr/>
    </dgm:pt>
    <dgm:pt modelId="{8070A4B8-41D2-426E-A2FE-DA9F6248B015}" type="pres">
      <dgm:prSet presAssocID="{B1F9C70D-F55C-4EAE-B919-FDF705537B03}" presName="node" presStyleLbl="node1" presStyleIdx="4" presStyleCnt="5">
        <dgm:presLayoutVars>
          <dgm:bulletEnabled val="1"/>
        </dgm:presLayoutVars>
      </dgm:prSet>
      <dgm:spPr/>
    </dgm:pt>
  </dgm:ptLst>
  <dgm:cxnLst>
    <dgm:cxn modelId="{D4C31802-5476-4D19-B4E7-129A62960B41}" srcId="{2B42A57E-1C59-454C-9838-7BD9AE55E82D}" destId="{66B6D012-DE44-4C86-97A0-0AE4D27F9ECE}" srcOrd="3" destOrd="0" parTransId="{54B3A9E4-4EB3-4A68-8C05-BD8FDD492E45}" sibTransId="{D10081D2-2264-4264-BE92-8250D0B59363}"/>
    <dgm:cxn modelId="{38ADBB16-A6EF-423A-A3EA-65D0EA2A77B5}" srcId="{2B42A57E-1C59-454C-9838-7BD9AE55E82D}" destId="{621998E2-224E-4ACE-8061-3D290B7940FB}" srcOrd="2" destOrd="0" parTransId="{8CE06121-1FD2-400F-8673-46B3B35236B7}" sibTransId="{6CEA5F11-9AD6-4C25-8ACA-2F37E495B047}"/>
    <dgm:cxn modelId="{6C120B2F-0660-4270-863C-4E4E1DF35E8C}" type="presOf" srcId="{AE06F310-DABC-4342-B451-00D5CD711B50}" destId="{1B47AE02-0166-4621-8DBC-F17271CF89AA}" srcOrd="0" destOrd="0" presId="urn:microsoft.com/office/officeart/2005/8/layout/process1"/>
    <dgm:cxn modelId="{B7AE313A-F6C4-4578-9021-D850BA9AF77A}" type="presOf" srcId="{6CEA5F11-9AD6-4C25-8ACA-2F37E495B047}" destId="{421DA22E-6514-44DC-8F5A-ADD779579181}" srcOrd="0" destOrd="0" presId="urn:microsoft.com/office/officeart/2005/8/layout/process1"/>
    <dgm:cxn modelId="{0D972D5C-CFB2-4215-9E9A-D8181A870B2F}" type="presOf" srcId="{8D8CB54D-4800-45C0-8CDE-A2FA2F151B57}" destId="{69ABF20D-B958-46E6-9B9A-53F7AA3E1B88}" srcOrd="0" destOrd="0" presId="urn:microsoft.com/office/officeart/2005/8/layout/process1"/>
    <dgm:cxn modelId="{0424DB43-2560-43D4-9D2A-68C805D7E880}" type="presOf" srcId="{6CEA5F11-9AD6-4C25-8ACA-2F37E495B047}" destId="{97685CEE-BEAB-4026-86AC-35A3D76D8575}" srcOrd="1" destOrd="0" presId="urn:microsoft.com/office/officeart/2005/8/layout/process1"/>
    <dgm:cxn modelId="{34BEDE44-00E2-4C96-957B-266A820B8E47}" type="presOf" srcId="{763AC6AE-18F3-4E22-9874-C127EBA347D1}" destId="{34B2EB7F-C012-45D4-8526-1724F4AD4277}" srcOrd="1" destOrd="0" presId="urn:microsoft.com/office/officeart/2005/8/layout/process1"/>
    <dgm:cxn modelId="{7BD22147-2A22-47BF-9C9C-481D494BE95B}" srcId="{2B42A57E-1C59-454C-9838-7BD9AE55E82D}" destId="{8D8CB54D-4800-45C0-8CDE-A2FA2F151B57}" srcOrd="1" destOrd="0" parTransId="{900A8D5F-66C2-45CC-8B55-AA46AE7971B8}" sibTransId="{AE06F310-DABC-4342-B451-00D5CD711B50}"/>
    <dgm:cxn modelId="{F167D470-F7D1-4FE0-9FBD-3CFB307B8C9C}" type="presOf" srcId="{763AC6AE-18F3-4E22-9874-C127EBA347D1}" destId="{885FC5DA-C75C-4787-822F-5C19E333D20D}" srcOrd="0" destOrd="0" presId="urn:microsoft.com/office/officeart/2005/8/layout/process1"/>
    <dgm:cxn modelId="{BAF52C74-D3D7-475C-BCA0-CDA095128BAC}" srcId="{2B42A57E-1C59-454C-9838-7BD9AE55E82D}" destId="{B1F9C70D-F55C-4EAE-B919-FDF705537B03}" srcOrd="4" destOrd="0" parTransId="{C3A67EAF-8802-46AE-91FA-8202C5A8A623}" sibTransId="{C6D80CAE-C7B3-44F4-BE38-3FD9E1934133}"/>
    <dgm:cxn modelId="{CBA34392-75EA-49F8-BEBE-E81763540578}" type="presOf" srcId="{621998E2-224E-4ACE-8061-3D290B7940FB}" destId="{C3BF5C8F-E501-4D3C-B230-2BA77D7D0B98}" srcOrd="0" destOrd="0" presId="urn:microsoft.com/office/officeart/2005/8/layout/process1"/>
    <dgm:cxn modelId="{54FABCA1-A326-4A14-A48A-40CB66FE01EF}" type="presOf" srcId="{D10081D2-2264-4264-BE92-8250D0B59363}" destId="{B827F6B9-2577-4961-9353-03FF541FBB19}" srcOrd="1" destOrd="0" presId="urn:microsoft.com/office/officeart/2005/8/layout/process1"/>
    <dgm:cxn modelId="{2D6D43A2-8417-499B-BB6E-1BE013B45238}" type="presOf" srcId="{AE06F310-DABC-4342-B451-00D5CD711B50}" destId="{D5DE6DDB-F6C0-4896-A0A1-5BC2706BB73E}" srcOrd="1" destOrd="0" presId="urn:microsoft.com/office/officeart/2005/8/layout/process1"/>
    <dgm:cxn modelId="{A76651A4-AEED-47E3-9F8B-81EAAD633A34}" srcId="{2B42A57E-1C59-454C-9838-7BD9AE55E82D}" destId="{1EEAB353-CA0A-4C6C-BE32-6948B13D264B}" srcOrd="0" destOrd="0" parTransId="{B9C47A8F-1254-42EA-A9E0-497F6F8EB137}" sibTransId="{763AC6AE-18F3-4E22-9874-C127EBA347D1}"/>
    <dgm:cxn modelId="{297154B4-9FA2-40AC-87B3-027C243E1016}" type="presOf" srcId="{2B42A57E-1C59-454C-9838-7BD9AE55E82D}" destId="{E567F33C-6EF7-4871-9A2A-333A4B289055}" srcOrd="0" destOrd="0" presId="urn:microsoft.com/office/officeart/2005/8/layout/process1"/>
    <dgm:cxn modelId="{0D8AA7C2-3A20-41CC-890E-2A759B7EE552}" type="presOf" srcId="{D10081D2-2264-4264-BE92-8250D0B59363}" destId="{D32C20B8-F094-4BCA-878E-C9690B7359BD}" srcOrd="0" destOrd="0" presId="urn:microsoft.com/office/officeart/2005/8/layout/process1"/>
    <dgm:cxn modelId="{D0E0C4D0-C1E8-4710-AAE1-29ECB2BE1386}" type="presOf" srcId="{1EEAB353-CA0A-4C6C-BE32-6948B13D264B}" destId="{25A99C34-C1E0-409F-AE0B-5F6580F77A42}" srcOrd="0" destOrd="0" presId="urn:microsoft.com/office/officeart/2005/8/layout/process1"/>
    <dgm:cxn modelId="{780C37FE-7E6B-413D-872F-79147AA13D53}" type="presOf" srcId="{B1F9C70D-F55C-4EAE-B919-FDF705537B03}" destId="{8070A4B8-41D2-426E-A2FE-DA9F6248B015}" srcOrd="0" destOrd="0" presId="urn:microsoft.com/office/officeart/2005/8/layout/process1"/>
    <dgm:cxn modelId="{919266FF-98E5-4E5D-A55C-EA242504B8E8}" type="presOf" srcId="{66B6D012-DE44-4C86-97A0-0AE4D27F9ECE}" destId="{71CA4713-AC87-464A-8EA7-601245968002}" srcOrd="0" destOrd="0" presId="urn:microsoft.com/office/officeart/2005/8/layout/process1"/>
    <dgm:cxn modelId="{F1E0B561-750A-4368-8274-8A19D5D7E179}" type="presParOf" srcId="{E567F33C-6EF7-4871-9A2A-333A4B289055}" destId="{25A99C34-C1E0-409F-AE0B-5F6580F77A42}" srcOrd="0" destOrd="0" presId="urn:microsoft.com/office/officeart/2005/8/layout/process1"/>
    <dgm:cxn modelId="{995E7E63-CF02-4171-B0A4-C00CEB53F257}" type="presParOf" srcId="{E567F33C-6EF7-4871-9A2A-333A4B289055}" destId="{885FC5DA-C75C-4787-822F-5C19E333D20D}" srcOrd="1" destOrd="0" presId="urn:microsoft.com/office/officeart/2005/8/layout/process1"/>
    <dgm:cxn modelId="{C13682F2-B9BE-4B61-83C9-FD4B6125EA65}" type="presParOf" srcId="{885FC5DA-C75C-4787-822F-5C19E333D20D}" destId="{34B2EB7F-C012-45D4-8526-1724F4AD4277}" srcOrd="0" destOrd="0" presId="urn:microsoft.com/office/officeart/2005/8/layout/process1"/>
    <dgm:cxn modelId="{801FAB2B-EF73-4CAB-B579-B16862A66CEA}" type="presParOf" srcId="{E567F33C-6EF7-4871-9A2A-333A4B289055}" destId="{69ABF20D-B958-46E6-9B9A-53F7AA3E1B88}" srcOrd="2" destOrd="0" presId="urn:microsoft.com/office/officeart/2005/8/layout/process1"/>
    <dgm:cxn modelId="{3C298C94-5B47-4E2C-9BDB-5F97AE071533}" type="presParOf" srcId="{E567F33C-6EF7-4871-9A2A-333A4B289055}" destId="{1B47AE02-0166-4621-8DBC-F17271CF89AA}" srcOrd="3" destOrd="0" presId="urn:microsoft.com/office/officeart/2005/8/layout/process1"/>
    <dgm:cxn modelId="{C8B8F3EE-C16C-43E9-86C4-6E54577EAB87}" type="presParOf" srcId="{1B47AE02-0166-4621-8DBC-F17271CF89AA}" destId="{D5DE6DDB-F6C0-4896-A0A1-5BC2706BB73E}" srcOrd="0" destOrd="0" presId="urn:microsoft.com/office/officeart/2005/8/layout/process1"/>
    <dgm:cxn modelId="{C53310B7-A873-4D8B-86CB-CB19CF99773B}" type="presParOf" srcId="{E567F33C-6EF7-4871-9A2A-333A4B289055}" destId="{C3BF5C8F-E501-4D3C-B230-2BA77D7D0B98}" srcOrd="4" destOrd="0" presId="urn:microsoft.com/office/officeart/2005/8/layout/process1"/>
    <dgm:cxn modelId="{8D672CEC-5B13-4613-BA36-FB1F03C167BF}" type="presParOf" srcId="{E567F33C-6EF7-4871-9A2A-333A4B289055}" destId="{421DA22E-6514-44DC-8F5A-ADD779579181}" srcOrd="5" destOrd="0" presId="urn:microsoft.com/office/officeart/2005/8/layout/process1"/>
    <dgm:cxn modelId="{EA43A13E-1005-4617-8F61-E02D357E2C45}" type="presParOf" srcId="{421DA22E-6514-44DC-8F5A-ADD779579181}" destId="{97685CEE-BEAB-4026-86AC-35A3D76D8575}" srcOrd="0" destOrd="0" presId="urn:microsoft.com/office/officeart/2005/8/layout/process1"/>
    <dgm:cxn modelId="{EBCFFEB6-4593-4206-BF98-779E8CD329C0}" type="presParOf" srcId="{E567F33C-6EF7-4871-9A2A-333A4B289055}" destId="{71CA4713-AC87-464A-8EA7-601245968002}" srcOrd="6" destOrd="0" presId="urn:microsoft.com/office/officeart/2005/8/layout/process1"/>
    <dgm:cxn modelId="{6D396324-7089-40CA-BF53-E96F71F2A7BF}" type="presParOf" srcId="{E567F33C-6EF7-4871-9A2A-333A4B289055}" destId="{D32C20B8-F094-4BCA-878E-C9690B7359BD}" srcOrd="7" destOrd="0" presId="urn:microsoft.com/office/officeart/2005/8/layout/process1"/>
    <dgm:cxn modelId="{326C81FF-7379-4671-9346-0CE68433993F}" type="presParOf" srcId="{D32C20B8-F094-4BCA-878E-C9690B7359BD}" destId="{B827F6B9-2577-4961-9353-03FF541FBB19}" srcOrd="0" destOrd="0" presId="urn:microsoft.com/office/officeart/2005/8/layout/process1"/>
    <dgm:cxn modelId="{8E5FEC91-4A39-46B1-AE5F-79E1E8DF6FF1}" type="presParOf" srcId="{E567F33C-6EF7-4871-9A2A-333A4B289055}" destId="{8070A4B8-41D2-426E-A2FE-DA9F6248B015}"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8F98A52-4DDE-4534-8000-BDDDB2595ADE}" type="doc">
      <dgm:prSet loTypeId="urn:microsoft.com/office/officeart/2005/8/layout/process1" loCatId="process" qsTypeId="urn:microsoft.com/office/officeart/2005/8/quickstyle/simple1" qsCatId="simple" csTypeId="urn:microsoft.com/office/officeart/2005/8/colors/accent1_2" csCatId="accent1" phldr="1"/>
      <dgm:spPr/>
    </dgm:pt>
    <dgm:pt modelId="{C4E44DB9-A71B-4794-BC37-48FA92B7C8BA}">
      <dgm:prSet phldrT="[Text]"/>
      <dgm:spPr/>
      <dgm:t>
        <a:bodyPr/>
        <a:lstStyle/>
        <a:p>
          <a:pPr rtl="1"/>
          <a:r>
            <a:rPr lang="he-IL" dirty="0">
              <a:latin typeface="Calibri Light" panose="020F0302020204030204" pitchFamily="34" charset="0"/>
              <a:cs typeface="Calibri Light" panose="020F0302020204030204" pitchFamily="34" charset="0"/>
            </a:rPr>
            <a:t>תחילת קשר </a:t>
          </a:r>
          <a:r>
            <a:rPr lang="en-US" dirty="0">
              <a:latin typeface="Calibri Light" panose="020F0302020204030204" pitchFamily="34" charset="0"/>
              <a:cs typeface="Calibri Light" panose="020F0302020204030204" pitchFamily="34" charset="0"/>
            </a:rPr>
            <a:t>TCP</a:t>
          </a:r>
          <a:endParaRPr lang="en-IL" dirty="0">
            <a:latin typeface="Calibri Light" panose="020F0302020204030204" pitchFamily="34" charset="0"/>
            <a:cs typeface="Calibri Light" panose="020F0302020204030204" pitchFamily="34" charset="0"/>
          </a:endParaRPr>
        </a:p>
      </dgm:t>
    </dgm:pt>
    <dgm:pt modelId="{B5D8F5B3-08CA-4154-9F10-E9CA000AE753}" type="parTrans" cxnId="{69BAB1EF-885A-4222-B850-08866FB49D34}">
      <dgm:prSet/>
      <dgm:spPr/>
      <dgm:t>
        <a:bodyPr/>
        <a:lstStyle/>
        <a:p>
          <a:pPr rtl="1"/>
          <a:endParaRPr lang="en-IL">
            <a:latin typeface="Calibri Light" panose="020F0302020204030204" pitchFamily="34" charset="0"/>
            <a:cs typeface="Calibri Light" panose="020F0302020204030204" pitchFamily="34" charset="0"/>
          </a:endParaRPr>
        </a:p>
      </dgm:t>
    </dgm:pt>
    <dgm:pt modelId="{E1EC369D-A840-4583-AAE3-25A92640B6E0}" type="sibTrans" cxnId="{69BAB1EF-885A-4222-B850-08866FB49D34}">
      <dgm:prSet/>
      <dgm:spPr/>
      <dgm:t>
        <a:bodyPr/>
        <a:lstStyle/>
        <a:p>
          <a:pPr rtl="1"/>
          <a:endParaRPr lang="en-IL">
            <a:latin typeface="Calibri Light" panose="020F0302020204030204" pitchFamily="34" charset="0"/>
            <a:cs typeface="Calibri Light" panose="020F0302020204030204" pitchFamily="34" charset="0"/>
          </a:endParaRPr>
        </a:p>
      </dgm:t>
    </dgm:pt>
    <dgm:pt modelId="{458E544B-D099-4A3E-97EC-56A1A917C51A}">
      <dgm:prSet phldrT="[Text]"/>
      <dgm:spPr/>
      <dgm:t>
        <a:bodyPr/>
        <a:lstStyle/>
        <a:p>
          <a:pPr rtl="1"/>
          <a:r>
            <a:rPr lang="he-IL" dirty="0">
              <a:latin typeface="Calibri Light" panose="020F0302020204030204" pitchFamily="34" charset="0"/>
              <a:cs typeface="Calibri Light" panose="020F0302020204030204" pitchFamily="34" charset="0"/>
            </a:rPr>
            <a:t>שימוש בפרוטוקול </a:t>
          </a:r>
          <a:r>
            <a:rPr lang="en-US" dirty="0">
              <a:latin typeface="Calibri Light" panose="020F0302020204030204" pitchFamily="34" charset="0"/>
              <a:cs typeface="Calibri Light" panose="020F0302020204030204" pitchFamily="34" charset="0"/>
            </a:rPr>
            <a:t>MQTT</a:t>
          </a:r>
          <a:r>
            <a:rPr lang="he-IL" dirty="0">
              <a:latin typeface="Calibri Light" panose="020F0302020204030204" pitchFamily="34" charset="0"/>
              <a:cs typeface="Calibri Light" panose="020F0302020204030204" pitchFamily="34" charset="0"/>
            </a:rPr>
            <a:t> על ידי שימוש באחת מחמשת הפקודות</a:t>
          </a:r>
          <a:endParaRPr lang="en-IL" dirty="0">
            <a:latin typeface="Calibri Light" panose="020F0302020204030204" pitchFamily="34" charset="0"/>
            <a:cs typeface="Calibri Light" panose="020F0302020204030204" pitchFamily="34" charset="0"/>
          </a:endParaRPr>
        </a:p>
      </dgm:t>
    </dgm:pt>
    <dgm:pt modelId="{7D3C88F5-9D6F-4439-BDB6-0F5E80C6BF64}" type="parTrans" cxnId="{9C0E9FDF-0B7C-4F6C-881D-A48A9D66F3AA}">
      <dgm:prSet/>
      <dgm:spPr/>
      <dgm:t>
        <a:bodyPr/>
        <a:lstStyle/>
        <a:p>
          <a:pPr rtl="1"/>
          <a:endParaRPr lang="en-IL">
            <a:latin typeface="Calibri Light" panose="020F0302020204030204" pitchFamily="34" charset="0"/>
            <a:cs typeface="Calibri Light" panose="020F0302020204030204" pitchFamily="34" charset="0"/>
          </a:endParaRPr>
        </a:p>
      </dgm:t>
    </dgm:pt>
    <dgm:pt modelId="{1007362A-94B7-43A7-94F5-56F0F1011E3A}" type="sibTrans" cxnId="{9C0E9FDF-0B7C-4F6C-881D-A48A9D66F3AA}">
      <dgm:prSet/>
      <dgm:spPr/>
      <dgm:t>
        <a:bodyPr/>
        <a:lstStyle/>
        <a:p>
          <a:pPr rtl="1"/>
          <a:endParaRPr lang="en-IL">
            <a:latin typeface="Calibri Light" panose="020F0302020204030204" pitchFamily="34" charset="0"/>
            <a:cs typeface="Calibri Light" panose="020F0302020204030204" pitchFamily="34" charset="0"/>
          </a:endParaRPr>
        </a:p>
      </dgm:t>
    </dgm:pt>
    <dgm:pt modelId="{52B20A24-A49F-4F42-840D-6C439CE1FBFB}">
      <dgm:prSet phldrT="[Text]"/>
      <dgm:spPr/>
      <dgm:t>
        <a:bodyPr/>
        <a:lstStyle/>
        <a:p>
          <a:pPr rtl="1"/>
          <a:r>
            <a:rPr lang="he-IL" dirty="0">
              <a:latin typeface="Calibri Light" panose="020F0302020204030204" pitchFamily="34" charset="0"/>
              <a:cs typeface="Calibri Light" panose="020F0302020204030204" pitchFamily="34" charset="0"/>
            </a:rPr>
            <a:t>סגירת קשר </a:t>
          </a:r>
          <a:r>
            <a:rPr lang="en-US" dirty="0">
              <a:latin typeface="Calibri Light" panose="020F0302020204030204" pitchFamily="34" charset="0"/>
              <a:cs typeface="Calibri Light" panose="020F0302020204030204" pitchFamily="34" charset="0"/>
            </a:rPr>
            <a:t>TCP</a:t>
          </a:r>
          <a:endParaRPr lang="en-IL" dirty="0">
            <a:latin typeface="Calibri Light" panose="020F0302020204030204" pitchFamily="34" charset="0"/>
            <a:cs typeface="Calibri Light" panose="020F0302020204030204" pitchFamily="34" charset="0"/>
          </a:endParaRPr>
        </a:p>
      </dgm:t>
    </dgm:pt>
    <dgm:pt modelId="{24B856F5-9EE7-4533-AA9F-FA99D5307A72}" type="parTrans" cxnId="{E1025DE3-ED07-4DDF-A53C-D4FEA124144A}">
      <dgm:prSet/>
      <dgm:spPr/>
      <dgm:t>
        <a:bodyPr/>
        <a:lstStyle/>
        <a:p>
          <a:pPr rtl="1"/>
          <a:endParaRPr lang="en-IL">
            <a:latin typeface="Calibri Light" panose="020F0302020204030204" pitchFamily="34" charset="0"/>
            <a:cs typeface="Calibri Light" panose="020F0302020204030204" pitchFamily="34" charset="0"/>
          </a:endParaRPr>
        </a:p>
      </dgm:t>
    </dgm:pt>
    <dgm:pt modelId="{5898EF26-513A-4F4A-BC3F-4459CDBDFDAE}" type="sibTrans" cxnId="{E1025DE3-ED07-4DDF-A53C-D4FEA124144A}">
      <dgm:prSet/>
      <dgm:spPr/>
      <dgm:t>
        <a:bodyPr/>
        <a:lstStyle/>
        <a:p>
          <a:pPr rtl="1"/>
          <a:endParaRPr lang="en-IL">
            <a:latin typeface="Calibri Light" panose="020F0302020204030204" pitchFamily="34" charset="0"/>
            <a:cs typeface="Calibri Light" panose="020F0302020204030204" pitchFamily="34" charset="0"/>
          </a:endParaRPr>
        </a:p>
      </dgm:t>
    </dgm:pt>
    <dgm:pt modelId="{DAA6B2DA-A6AD-45B1-9941-F55842D09FF5}" type="pres">
      <dgm:prSet presAssocID="{18F98A52-4DDE-4534-8000-BDDDB2595ADE}" presName="Name0" presStyleCnt="0">
        <dgm:presLayoutVars>
          <dgm:dir/>
          <dgm:resizeHandles val="exact"/>
        </dgm:presLayoutVars>
      </dgm:prSet>
      <dgm:spPr/>
    </dgm:pt>
    <dgm:pt modelId="{CCDC1E47-406D-4AEB-A055-EFA3A2AF75A4}" type="pres">
      <dgm:prSet presAssocID="{C4E44DB9-A71B-4794-BC37-48FA92B7C8BA}" presName="node" presStyleLbl="node1" presStyleIdx="0" presStyleCnt="3">
        <dgm:presLayoutVars>
          <dgm:bulletEnabled val="1"/>
        </dgm:presLayoutVars>
      </dgm:prSet>
      <dgm:spPr/>
    </dgm:pt>
    <dgm:pt modelId="{B7B4493A-96E1-4CAC-808F-78DFA4D55777}" type="pres">
      <dgm:prSet presAssocID="{E1EC369D-A840-4583-AAE3-25A92640B6E0}" presName="sibTrans" presStyleLbl="sibTrans2D1" presStyleIdx="0" presStyleCnt="2"/>
      <dgm:spPr/>
    </dgm:pt>
    <dgm:pt modelId="{29A202C0-AF58-4B71-BB0E-554F55944C73}" type="pres">
      <dgm:prSet presAssocID="{E1EC369D-A840-4583-AAE3-25A92640B6E0}" presName="connectorText" presStyleLbl="sibTrans2D1" presStyleIdx="0" presStyleCnt="2"/>
      <dgm:spPr/>
    </dgm:pt>
    <dgm:pt modelId="{F603700D-E126-41EF-AA5E-1D74B9780259}" type="pres">
      <dgm:prSet presAssocID="{458E544B-D099-4A3E-97EC-56A1A917C51A}" presName="node" presStyleLbl="node1" presStyleIdx="1" presStyleCnt="3" custLinFactNeighborY="0">
        <dgm:presLayoutVars>
          <dgm:bulletEnabled val="1"/>
        </dgm:presLayoutVars>
      </dgm:prSet>
      <dgm:spPr/>
    </dgm:pt>
    <dgm:pt modelId="{019A0627-D796-4A17-A721-9F6BA4E8EFFB}" type="pres">
      <dgm:prSet presAssocID="{1007362A-94B7-43A7-94F5-56F0F1011E3A}" presName="sibTrans" presStyleLbl="sibTrans2D1" presStyleIdx="1" presStyleCnt="2"/>
      <dgm:spPr/>
    </dgm:pt>
    <dgm:pt modelId="{7210D9A5-8D5B-4C11-B656-35D166EFF073}" type="pres">
      <dgm:prSet presAssocID="{1007362A-94B7-43A7-94F5-56F0F1011E3A}" presName="connectorText" presStyleLbl="sibTrans2D1" presStyleIdx="1" presStyleCnt="2"/>
      <dgm:spPr/>
    </dgm:pt>
    <dgm:pt modelId="{6BF90DEC-6EC2-4F0D-B295-6857F4F53EB9}" type="pres">
      <dgm:prSet presAssocID="{52B20A24-A49F-4F42-840D-6C439CE1FBFB}" presName="node" presStyleLbl="node1" presStyleIdx="2" presStyleCnt="3">
        <dgm:presLayoutVars>
          <dgm:bulletEnabled val="1"/>
        </dgm:presLayoutVars>
      </dgm:prSet>
      <dgm:spPr/>
    </dgm:pt>
  </dgm:ptLst>
  <dgm:cxnLst>
    <dgm:cxn modelId="{95D29013-FCA0-4105-8ECA-1C9B7C4C099C}" type="presOf" srcId="{C4E44DB9-A71B-4794-BC37-48FA92B7C8BA}" destId="{CCDC1E47-406D-4AEB-A055-EFA3A2AF75A4}" srcOrd="0" destOrd="0" presId="urn:microsoft.com/office/officeart/2005/8/layout/process1"/>
    <dgm:cxn modelId="{01786068-5227-4D56-8AD2-7C9329BE9C4A}" type="presOf" srcId="{52B20A24-A49F-4F42-840D-6C439CE1FBFB}" destId="{6BF90DEC-6EC2-4F0D-B295-6857F4F53EB9}" srcOrd="0" destOrd="0" presId="urn:microsoft.com/office/officeart/2005/8/layout/process1"/>
    <dgm:cxn modelId="{38FE1A50-DD2A-4624-AD18-EACBF02EBBFC}" type="presOf" srcId="{1007362A-94B7-43A7-94F5-56F0F1011E3A}" destId="{019A0627-D796-4A17-A721-9F6BA4E8EFFB}" srcOrd="0" destOrd="0" presId="urn:microsoft.com/office/officeart/2005/8/layout/process1"/>
    <dgm:cxn modelId="{5E075085-353E-4C3D-AEED-0D6BC10EE07A}" type="presOf" srcId="{458E544B-D099-4A3E-97EC-56A1A917C51A}" destId="{F603700D-E126-41EF-AA5E-1D74B9780259}" srcOrd="0" destOrd="0" presId="urn:microsoft.com/office/officeart/2005/8/layout/process1"/>
    <dgm:cxn modelId="{8D64B188-301C-4B30-A45F-F04DC20D7B55}" type="presOf" srcId="{E1EC369D-A840-4583-AAE3-25A92640B6E0}" destId="{29A202C0-AF58-4B71-BB0E-554F55944C73}" srcOrd="1" destOrd="0" presId="urn:microsoft.com/office/officeart/2005/8/layout/process1"/>
    <dgm:cxn modelId="{9C0E9FDF-0B7C-4F6C-881D-A48A9D66F3AA}" srcId="{18F98A52-4DDE-4534-8000-BDDDB2595ADE}" destId="{458E544B-D099-4A3E-97EC-56A1A917C51A}" srcOrd="1" destOrd="0" parTransId="{7D3C88F5-9D6F-4439-BDB6-0F5E80C6BF64}" sibTransId="{1007362A-94B7-43A7-94F5-56F0F1011E3A}"/>
    <dgm:cxn modelId="{E1025DE3-ED07-4DDF-A53C-D4FEA124144A}" srcId="{18F98A52-4DDE-4534-8000-BDDDB2595ADE}" destId="{52B20A24-A49F-4F42-840D-6C439CE1FBFB}" srcOrd="2" destOrd="0" parTransId="{24B856F5-9EE7-4533-AA9F-FA99D5307A72}" sibTransId="{5898EF26-513A-4F4A-BC3F-4459CDBDFDAE}"/>
    <dgm:cxn modelId="{69BAB1EF-885A-4222-B850-08866FB49D34}" srcId="{18F98A52-4DDE-4534-8000-BDDDB2595ADE}" destId="{C4E44DB9-A71B-4794-BC37-48FA92B7C8BA}" srcOrd="0" destOrd="0" parTransId="{B5D8F5B3-08CA-4154-9F10-E9CA000AE753}" sibTransId="{E1EC369D-A840-4583-AAE3-25A92640B6E0}"/>
    <dgm:cxn modelId="{597ABDEF-D599-4A34-83D7-A87E657F0333}" type="presOf" srcId="{18F98A52-4DDE-4534-8000-BDDDB2595ADE}" destId="{DAA6B2DA-A6AD-45B1-9941-F55842D09FF5}" srcOrd="0" destOrd="0" presId="urn:microsoft.com/office/officeart/2005/8/layout/process1"/>
    <dgm:cxn modelId="{E62870F4-173A-45B5-8C38-0D857EBBF929}" type="presOf" srcId="{E1EC369D-A840-4583-AAE3-25A92640B6E0}" destId="{B7B4493A-96E1-4CAC-808F-78DFA4D55777}" srcOrd="0" destOrd="0" presId="urn:microsoft.com/office/officeart/2005/8/layout/process1"/>
    <dgm:cxn modelId="{669FAFFB-3A7D-40BE-A6E5-FF525F30FD04}" type="presOf" srcId="{1007362A-94B7-43A7-94F5-56F0F1011E3A}" destId="{7210D9A5-8D5B-4C11-B656-35D166EFF073}" srcOrd="1" destOrd="0" presId="urn:microsoft.com/office/officeart/2005/8/layout/process1"/>
    <dgm:cxn modelId="{AD481A3F-8166-411D-B70C-C28BA4184990}" type="presParOf" srcId="{DAA6B2DA-A6AD-45B1-9941-F55842D09FF5}" destId="{CCDC1E47-406D-4AEB-A055-EFA3A2AF75A4}" srcOrd="0" destOrd="0" presId="urn:microsoft.com/office/officeart/2005/8/layout/process1"/>
    <dgm:cxn modelId="{E5D31EDC-DB62-4364-BAED-B9DF497E82DF}" type="presParOf" srcId="{DAA6B2DA-A6AD-45B1-9941-F55842D09FF5}" destId="{B7B4493A-96E1-4CAC-808F-78DFA4D55777}" srcOrd="1" destOrd="0" presId="urn:microsoft.com/office/officeart/2005/8/layout/process1"/>
    <dgm:cxn modelId="{0D1B6CA1-684E-44DD-A711-BC745C0CCA78}" type="presParOf" srcId="{B7B4493A-96E1-4CAC-808F-78DFA4D55777}" destId="{29A202C0-AF58-4B71-BB0E-554F55944C73}" srcOrd="0" destOrd="0" presId="urn:microsoft.com/office/officeart/2005/8/layout/process1"/>
    <dgm:cxn modelId="{191C2FB8-AE61-4B6C-A569-E12AD99B060E}" type="presParOf" srcId="{DAA6B2DA-A6AD-45B1-9941-F55842D09FF5}" destId="{F603700D-E126-41EF-AA5E-1D74B9780259}" srcOrd="2" destOrd="0" presId="urn:microsoft.com/office/officeart/2005/8/layout/process1"/>
    <dgm:cxn modelId="{B5752AC5-D219-476A-9717-25A4B6EC0FEE}" type="presParOf" srcId="{DAA6B2DA-A6AD-45B1-9941-F55842D09FF5}" destId="{019A0627-D796-4A17-A721-9F6BA4E8EFFB}" srcOrd="3" destOrd="0" presId="urn:microsoft.com/office/officeart/2005/8/layout/process1"/>
    <dgm:cxn modelId="{9A7F42A3-EFA4-4F29-B8BC-BE1C4AC2D288}" type="presParOf" srcId="{019A0627-D796-4A17-A721-9F6BA4E8EFFB}" destId="{7210D9A5-8D5B-4C11-B656-35D166EFF073}" srcOrd="0" destOrd="0" presId="urn:microsoft.com/office/officeart/2005/8/layout/process1"/>
    <dgm:cxn modelId="{E48EB4E9-7AC7-43C3-A25C-107BDAE3BE87}" type="presParOf" srcId="{DAA6B2DA-A6AD-45B1-9941-F55842D09FF5}" destId="{6BF90DEC-6EC2-4F0D-B295-6857F4F53EB9}"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B00D4C-C5A2-41B2-AA5F-861B0BD26960}">
      <dsp:nvSpPr>
        <dsp:cNvPr id="0" name=""/>
        <dsp:cNvSpPr/>
      </dsp:nvSpPr>
      <dsp:spPr>
        <a:xfrm>
          <a:off x="5521" y="281806"/>
          <a:ext cx="1711768" cy="10270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1">
            <a:lnSpc>
              <a:spcPct val="90000"/>
            </a:lnSpc>
            <a:spcBef>
              <a:spcPct val="0"/>
            </a:spcBef>
            <a:spcAft>
              <a:spcPct val="35000"/>
            </a:spcAft>
            <a:buNone/>
          </a:pPr>
          <a:r>
            <a:rPr lang="he-IL" sz="1400" kern="1200" dirty="0">
              <a:latin typeface="Calibri Light" panose="020F0302020204030204" pitchFamily="34" charset="0"/>
              <a:cs typeface="Calibri Light" panose="020F0302020204030204" pitchFamily="34" charset="0"/>
            </a:rPr>
            <a:t>האקר פורץ לרשת ומקבל גישה למידע של המכשירים החכמים וגם יכול לשלוט עליהם</a:t>
          </a:r>
          <a:endParaRPr lang="en-IL" sz="1400" kern="1200" dirty="0">
            <a:latin typeface="Calibri Light" panose="020F0302020204030204" pitchFamily="34" charset="0"/>
            <a:cs typeface="Calibri Light" panose="020F0302020204030204" pitchFamily="34" charset="0"/>
          </a:endParaRPr>
        </a:p>
      </dsp:txBody>
      <dsp:txXfrm>
        <a:off x="35603" y="311888"/>
        <a:ext cx="1651604" cy="966897"/>
      </dsp:txXfrm>
    </dsp:sp>
    <dsp:sp modelId="{AFC14329-87A0-4440-ADF8-A12BA5EF0196}">
      <dsp:nvSpPr>
        <dsp:cNvPr id="0" name=""/>
        <dsp:cNvSpPr/>
      </dsp:nvSpPr>
      <dsp:spPr>
        <a:xfrm>
          <a:off x="1888467" y="583078"/>
          <a:ext cx="362894" cy="4245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rtl="1">
            <a:lnSpc>
              <a:spcPct val="90000"/>
            </a:lnSpc>
            <a:spcBef>
              <a:spcPct val="0"/>
            </a:spcBef>
            <a:spcAft>
              <a:spcPct val="35000"/>
            </a:spcAft>
            <a:buNone/>
          </a:pPr>
          <a:endParaRPr lang="en-IL" sz="1100" kern="1200">
            <a:latin typeface="Calibri Light" panose="020F0302020204030204" pitchFamily="34" charset="0"/>
            <a:cs typeface="Calibri Light" panose="020F0302020204030204" pitchFamily="34" charset="0"/>
          </a:endParaRPr>
        </a:p>
      </dsp:txBody>
      <dsp:txXfrm>
        <a:off x="1888467" y="667982"/>
        <a:ext cx="254026" cy="254710"/>
      </dsp:txXfrm>
    </dsp:sp>
    <dsp:sp modelId="{13F67F2D-AFF9-40C3-A505-D16DEEC2530F}">
      <dsp:nvSpPr>
        <dsp:cNvPr id="0" name=""/>
        <dsp:cNvSpPr/>
      </dsp:nvSpPr>
      <dsp:spPr>
        <a:xfrm>
          <a:off x="2401997" y="281806"/>
          <a:ext cx="1711768" cy="10270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1">
            <a:lnSpc>
              <a:spcPct val="90000"/>
            </a:lnSpc>
            <a:spcBef>
              <a:spcPct val="0"/>
            </a:spcBef>
            <a:spcAft>
              <a:spcPct val="35000"/>
            </a:spcAft>
            <a:buNone/>
          </a:pPr>
          <a:r>
            <a:rPr lang="he-IL" sz="1400" kern="1200" dirty="0" err="1">
              <a:latin typeface="Calibri Light" panose="020F0302020204030204" pitchFamily="34" charset="0"/>
              <a:cs typeface="Calibri Light" panose="020F0302020204030204" pitchFamily="34" charset="0"/>
            </a:rPr>
            <a:t>ההאקר</a:t>
          </a:r>
          <a:r>
            <a:rPr lang="he-IL" sz="1400" kern="1200" dirty="0">
              <a:latin typeface="Calibri Light" panose="020F0302020204030204" pitchFamily="34" charset="0"/>
              <a:cs typeface="Calibri Light" panose="020F0302020204030204" pitchFamily="34" charset="0"/>
            </a:rPr>
            <a:t> מקבל מידע על תנועה בבית</a:t>
          </a:r>
          <a:endParaRPr lang="en-IL" sz="1400" kern="1200" dirty="0">
            <a:latin typeface="Calibri Light" panose="020F0302020204030204" pitchFamily="34" charset="0"/>
            <a:cs typeface="Calibri Light" panose="020F0302020204030204" pitchFamily="34" charset="0"/>
          </a:endParaRPr>
        </a:p>
      </dsp:txBody>
      <dsp:txXfrm>
        <a:off x="2432079" y="311888"/>
        <a:ext cx="1651604" cy="966897"/>
      </dsp:txXfrm>
    </dsp:sp>
    <dsp:sp modelId="{F0E669B4-F2A4-42D5-BB52-E744D4E603B2}">
      <dsp:nvSpPr>
        <dsp:cNvPr id="0" name=""/>
        <dsp:cNvSpPr/>
      </dsp:nvSpPr>
      <dsp:spPr>
        <a:xfrm>
          <a:off x="4284943" y="583078"/>
          <a:ext cx="362894" cy="4245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rtl="1">
            <a:lnSpc>
              <a:spcPct val="90000"/>
            </a:lnSpc>
            <a:spcBef>
              <a:spcPct val="0"/>
            </a:spcBef>
            <a:spcAft>
              <a:spcPct val="35000"/>
            </a:spcAft>
            <a:buNone/>
          </a:pPr>
          <a:endParaRPr lang="en-IL" sz="1100" kern="1200">
            <a:latin typeface="Calibri Light" panose="020F0302020204030204" pitchFamily="34" charset="0"/>
            <a:cs typeface="Calibri Light" panose="020F0302020204030204" pitchFamily="34" charset="0"/>
          </a:endParaRPr>
        </a:p>
      </dsp:txBody>
      <dsp:txXfrm>
        <a:off x="4284943" y="667982"/>
        <a:ext cx="254026" cy="254710"/>
      </dsp:txXfrm>
    </dsp:sp>
    <dsp:sp modelId="{D16207E5-D908-4B54-86C7-DBB284E07EDC}">
      <dsp:nvSpPr>
        <dsp:cNvPr id="0" name=""/>
        <dsp:cNvSpPr/>
      </dsp:nvSpPr>
      <dsp:spPr>
        <a:xfrm>
          <a:off x="4798473" y="281806"/>
          <a:ext cx="1711768" cy="10270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1">
            <a:lnSpc>
              <a:spcPct val="90000"/>
            </a:lnSpc>
            <a:spcBef>
              <a:spcPct val="0"/>
            </a:spcBef>
            <a:spcAft>
              <a:spcPct val="35000"/>
            </a:spcAft>
            <a:buNone/>
          </a:pPr>
          <a:r>
            <a:rPr lang="he-IL" sz="1400" kern="1200" dirty="0" err="1">
              <a:latin typeface="Calibri Light" panose="020F0302020204030204" pitchFamily="34" charset="0"/>
              <a:cs typeface="Calibri Light" panose="020F0302020204030204" pitchFamily="34" charset="0"/>
            </a:rPr>
            <a:t>ההאקר</a:t>
          </a:r>
          <a:r>
            <a:rPr lang="he-IL" sz="1400" kern="1200" dirty="0">
              <a:latin typeface="Calibri Light" panose="020F0302020204030204" pitchFamily="34" charset="0"/>
              <a:cs typeface="Calibri Light" panose="020F0302020204030204" pitchFamily="34" charset="0"/>
            </a:rPr>
            <a:t> מזהה שאין אף אחד בבית</a:t>
          </a:r>
          <a:endParaRPr lang="en-IL" sz="1400" kern="1200" dirty="0">
            <a:latin typeface="Calibri Light" panose="020F0302020204030204" pitchFamily="34" charset="0"/>
            <a:cs typeface="Calibri Light" panose="020F0302020204030204" pitchFamily="34" charset="0"/>
          </a:endParaRPr>
        </a:p>
      </dsp:txBody>
      <dsp:txXfrm>
        <a:off x="4828555" y="311888"/>
        <a:ext cx="1651604" cy="966897"/>
      </dsp:txXfrm>
    </dsp:sp>
    <dsp:sp modelId="{FA35907F-2298-4B55-BE40-3FA59F2DCE46}">
      <dsp:nvSpPr>
        <dsp:cNvPr id="0" name=""/>
        <dsp:cNvSpPr/>
      </dsp:nvSpPr>
      <dsp:spPr>
        <a:xfrm>
          <a:off x="6681419" y="583078"/>
          <a:ext cx="362894" cy="4245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rtl="1">
            <a:lnSpc>
              <a:spcPct val="90000"/>
            </a:lnSpc>
            <a:spcBef>
              <a:spcPct val="0"/>
            </a:spcBef>
            <a:spcAft>
              <a:spcPct val="35000"/>
            </a:spcAft>
            <a:buNone/>
          </a:pPr>
          <a:endParaRPr lang="en-IL" sz="1100" kern="1200">
            <a:latin typeface="Calibri Light" panose="020F0302020204030204" pitchFamily="34" charset="0"/>
            <a:cs typeface="Calibri Light" panose="020F0302020204030204" pitchFamily="34" charset="0"/>
          </a:endParaRPr>
        </a:p>
      </dsp:txBody>
      <dsp:txXfrm>
        <a:off x="6681419" y="667982"/>
        <a:ext cx="254026" cy="254710"/>
      </dsp:txXfrm>
    </dsp:sp>
    <dsp:sp modelId="{7AFE8975-5269-498B-9CAC-090E815322BE}">
      <dsp:nvSpPr>
        <dsp:cNvPr id="0" name=""/>
        <dsp:cNvSpPr/>
      </dsp:nvSpPr>
      <dsp:spPr>
        <a:xfrm>
          <a:off x="7194949" y="281806"/>
          <a:ext cx="1711768" cy="10270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1">
            <a:lnSpc>
              <a:spcPct val="90000"/>
            </a:lnSpc>
            <a:spcBef>
              <a:spcPct val="0"/>
            </a:spcBef>
            <a:spcAft>
              <a:spcPct val="35000"/>
            </a:spcAft>
            <a:buNone/>
          </a:pPr>
          <a:r>
            <a:rPr lang="he-IL" sz="1400" kern="1200" dirty="0" err="1">
              <a:latin typeface="Calibri Light" panose="020F0302020204030204" pitchFamily="34" charset="0"/>
              <a:cs typeface="Calibri Light" panose="020F0302020204030204" pitchFamily="34" charset="0"/>
            </a:rPr>
            <a:t>ההאקר</a:t>
          </a:r>
          <a:r>
            <a:rPr lang="he-IL" sz="1400" kern="1200" dirty="0">
              <a:latin typeface="Calibri Light" panose="020F0302020204030204" pitchFamily="34" charset="0"/>
              <a:cs typeface="Calibri Light" panose="020F0302020204030204" pitchFamily="34" charset="0"/>
            </a:rPr>
            <a:t> פותח את מנעול הדלת מרחוק על ידי הגישה שיש לו</a:t>
          </a:r>
          <a:endParaRPr lang="en-IL" sz="1400" kern="1200" dirty="0">
            <a:latin typeface="Calibri Light" panose="020F0302020204030204" pitchFamily="34" charset="0"/>
            <a:cs typeface="Calibri Light" panose="020F0302020204030204" pitchFamily="34" charset="0"/>
          </a:endParaRPr>
        </a:p>
      </dsp:txBody>
      <dsp:txXfrm>
        <a:off x="7225031" y="311888"/>
        <a:ext cx="1651604" cy="966897"/>
      </dsp:txXfrm>
    </dsp:sp>
    <dsp:sp modelId="{0ADEC611-7339-459E-BC35-AC3AB3A392B6}">
      <dsp:nvSpPr>
        <dsp:cNvPr id="0" name=""/>
        <dsp:cNvSpPr/>
      </dsp:nvSpPr>
      <dsp:spPr>
        <a:xfrm>
          <a:off x="9077895" y="583078"/>
          <a:ext cx="362894" cy="4245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rtl="1">
            <a:lnSpc>
              <a:spcPct val="90000"/>
            </a:lnSpc>
            <a:spcBef>
              <a:spcPct val="0"/>
            </a:spcBef>
            <a:spcAft>
              <a:spcPct val="35000"/>
            </a:spcAft>
            <a:buNone/>
          </a:pPr>
          <a:endParaRPr lang="en-IL" sz="1100" kern="1200">
            <a:latin typeface="Calibri Light" panose="020F0302020204030204" pitchFamily="34" charset="0"/>
            <a:cs typeface="Calibri Light" panose="020F0302020204030204" pitchFamily="34" charset="0"/>
          </a:endParaRPr>
        </a:p>
      </dsp:txBody>
      <dsp:txXfrm>
        <a:off x="9077895" y="667982"/>
        <a:ext cx="254026" cy="254710"/>
      </dsp:txXfrm>
    </dsp:sp>
    <dsp:sp modelId="{48D57BD8-15B3-4B47-8462-3B466D826843}">
      <dsp:nvSpPr>
        <dsp:cNvPr id="0" name=""/>
        <dsp:cNvSpPr/>
      </dsp:nvSpPr>
      <dsp:spPr>
        <a:xfrm>
          <a:off x="9591425" y="281806"/>
          <a:ext cx="1711768" cy="10270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1">
            <a:lnSpc>
              <a:spcPct val="90000"/>
            </a:lnSpc>
            <a:spcBef>
              <a:spcPct val="0"/>
            </a:spcBef>
            <a:spcAft>
              <a:spcPct val="35000"/>
            </a:spcAft>
            <a:buNone/>
          </a:pPr>
          <a:r>
            <a:rPr lang="he-IL" sz="1400" kern="1200" dirty="0" err="1">
              <a:latin typeface="Calibri Light" panose="020F0302020204030204" pitchFamily="34" charset="0"/>
              <a:cs typeface="Calibri Light" panose="020F0302020204030204" pitchFamily="34" charset="0"/>
            </a:rPr>
            <a:t>ההאקר</a:t>
          </a:r>
          <a:r>
            <a:rPr lang="he-IL" sz="1400" kern="1200" dirty="0">
              <a:latin typeface="Calibri Light" panose="020F0302020204030204" pitchFamily="34" charset="0"/>
              <a:cs typeface="Calibri Light" panose="020F0302020204030204" pitchFamily="34" charset="0"/>
            </a:rPr>
            <a:t> פורץ לבית וגונב מה שהוא רוצה</a:t>
          </a:r>
          <a:endParaRPr lang="en-IL" sz="1400" kern="1200" dirty="0">
            <a:latin typeface="Calibri Light" panose="020F0302020204030204" pitchFamily="34" charset="0"/>
            <a:cs typeface="Calibri Light" panose="020F0302020204030204" pitchFamily="34" charset="0"/>
          </a:endParaRPr>
        </a:p>
      </dsp:txBody>
      <dsp:txXfrm>
        <a:off x="9621507" y="311888"/>
        <a:ext cx="1651604" cy="9668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A99C34-C1E0-409F-AE0B-5F6580F77A42}">
      <dsp:nvSpPr>
        <dsp:cNvPr id="0" name=""/>
        <dsp:cNvSpPr/>
      </dsp:nvSpPr>
      <dsp:spPr>
        <a:xfrm>
          <a:off x="4370" y="63570"/>
          <a:ext cx="1354785" cy="14106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1">
            <a:lnSpc>
              <a:spcPct val="90000"/>
            </a:lnSpc>
            <a:spcBef>
              <a:spcPct val="0"/>
            </a:spcBef>
            <a:spcAft>
              <a:spcPct val="35000"/>
            </a:spcAft>
            <a:buNone/>
          </a:pPr>
          <a:r>
            <a:rPr lang="he-IL" sz="1700" kern="1200" dirty="0">
              <a:latin typeface="Calibri Light" panose="020F0302020204030204" pitchFamily="34" charset="0"/>
              <a:cs typeface="Calibri Light" panose="020F0302020204030204" pitchFamily="34" charset="0"/>
            </a:rPr>
            <a:t>מציאת דפוס מסוים ברשת על ידי התוכנה</a:t>
          </a:r>
          <a:endParaRPr lang="en-IL" sz="1700" kern="1200" dirty="0">
            <a:latin typeface="Calibri Light" panose="020F0302020204030204" pitchFamily="34" charset="0"/>
            <a:cs typeface="Calibri Light" panose="020F0302020204030204" pitchFamily="34" charset="0"/>
          </a:endParaRPr>
        </a:p>
      </dsp:txBody>
      <dsp:txXfrm>
        <a:off x="44050" y="103250"/>
        <a:ext cx="1275425" cy="1331257"/>
      </dsp:txXfrm>
    </dsp:sp>
    <dsp:sp modelId="{885FC5DA-C75C-4787-822F-5C19E333D20D}">
      <dsp:nvSpPr>
        <dsp:cNvPr id="0" name=""/>
        <dsp:cNvSpPr/>
      </dsp:nvSpPr>
      <dsp:spPr>
        <a:xfrm>
          <a:off x="1494634" y="600885"/>
          <a:ext cx="287214" cy="3359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rtl="1">
            <a:lnSpc>
              <a:spcPct val="90000"/>
            </a:lnSpc>
            <a:spcBef>
              <a:spcPct val="0"/>
            </a:spcBef>
            <a:spcAft>
              <a:spcPct val="35000"/>
            </a:spcAft>
            <a:buNone/>
          </a:pPr>
          <a:endParaRPr lang="en-IL" sz="1400" kern="1200">
            <a:latin typeface="Calibri Light" panose="020F0302020204030204" pitchFamily="34" charset="0"/>
            <a:cs typeface="Calibri Light" panose="020F0302020204030204" pitchFamily="34" charset="0"/>
          </a:endParaRPr>
        </a:p>
      </dsp:txBody>
      <dsp:txXfrm>
        <a:off x="1494634" y="668082"/>
        <a:ext cx="201050" cy="201592"/>
      </dsp:txXfrm>
    </dsp:sp>
    <dsp:sp modelId="{69ABF20D-B958-46E6-9B9A-53F7AA3E1B88}">
      <dsp:nvSpPr>
        <dsp:cNvPr id="0" name=""/>
        <dsp:cNvSpPr/>
      </dsp:nvSpPr>
      <dsp:spPr>
        <a:xfrm>
          <a:off x="1901070" y="63570"/>
          <a:ext cx="1354785" cy="14106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1">
            <a:lnSpc>
              <a:spcPct val="90000"/>
            </a:lnSpc>
            <a:spcBef>
              <a:spcPct val="0"/>
            </a:spcBef>
            <a:spcAft>
              <a:spcPct val="35000"/>
            </a:spcAft>
            <a:buNone/>
          </a:pPr>
          <a:r>
            <a:rPr lang="he-IL" sz="1700" kern="1200" dirty="0">
              <a:latin typeface="Calibri Light" panose="020F0302020204030204" pitchFamily="34" charset="0"/>
              <a:cs typeface="Calibri Light" panose="020F0302020204030204" pitchFamily="34" charset="0"/>
            </a:rPr>
            <a:t>חדירה של האקר ושינוי דפוס</a:t>
          </a:r>
          <a:endParaRPr lang="en-IL" sz="1700" kern="1200" dirty="0">
            <a:latin typeface="Calibri Light" panose="020F0302020204030204" pitchFamily="34" charset="0"/>
            <a:cs typeface="Calibri Light" panose="020F0302020204030204" pitchFamily="34" charset="0"/>
          </a:endParaRPr>
        </a:p>
      </dsp:txBody>
      <dsp:txXfrm>
        <a:off x="1940750" y="103250"/>
        <a:ext cx="1275425" cy="1331257"/>
      </dsp:txXfrm>
    </dsp:sp>
    <dsp:sp modelId="{1B47AE02-0166-4621-8DBC-F17271CF89AA}">
      <dsp:nvSpPr>
        <dsp:cNvPr id="0" name=""/>
        <dsp:cNvSpPr/>
      </dsp:nvSpPr>
      <dsp:spPr>
        <a:xfrm>
          <a:off x="3391334" y="600885"/>
          <a:ext cx="287214" cy="3359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rtl="1">
            <a:lnSpc>
              <a:spcPct val="90000"/>
            </a:lnSpc>
            <a:spcBef>
              <a:spcPct val="0"/>
            </a:spcBef>
            <a:spcAft>
              <a:spcPct val="35000"/>
            </a:spcAft>
            <a:buNone/>
          </a:pPr>
          <a:endParaRPr lang="en-IL" sz="1400" kern="1200">
            <a:latin typeface="Calibri Light" panose="020F0302020204030204" pitchFamily="34" charset="0"/>
            <a:cs typeface="Calibri Light" panose="020F0302020204030204" pitchFamily="34" charset="0"/>
          </a:endParaRPr>
        </a:p>
      </dsp:txBody>
      <dsp:txXfrm>
        <a:off x="3391334" y="668082"/>
        <a:ext cx="201050" cy="201592"/>
      </dsp:txXfrm>
    </dsp:sp>
    <dsp:sp modelId="{C3BF5C8F-E501-4D3C-B230-2BA77D7D0B98}">
      <dsp:nvSpPr>
        <dsp:cNvPr id="0" name=""/>
        <dsp:cNvSpPr/>
      </dsp:nvSpPr>
      <dsp:spPr>
        <a:xfrm>
          <a:off x="3797769" y="63570"/>
          <a:ext cx="1354785" cy="14106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1">
            <a:lnSpc>
              <a:spcPct val="90000"/>
            </a:lnSpc>
            <a:spcBef>
              <a:spcPct val="0"/>
            </a:spcBef>
            <a:spcAft>
              <a:spcPct val="35000"/>
            </a:spcAft>
            <a:buNone/>
          </a:pPr>
          <a:r>
            <a:rPr lang="he-IL" sz="1700" kern="1200" dirty="0">
              <a:latin typeface="Calibri Light" panose="020F0302020204030204" pitchFamily="34" charset="0"/>
              <a:cs typeface="Calibri Light" panose="020F0302020204030204" pitchFamily="34" charset="0"/>
            </a:rPr>
            <a:t>זיהוי הדפוס על ידי התוכנה</a:t>
          </a:r>
          <a:endParaRPr lang="en-IL" sz="1700" kern="1200" dirty="0">
            <a:latin typeface="Calibri Light" panose="020F0302020204030204" pitchFamily="34" charset="0"/>
            <a:cs typeface="Calibri Light" panose="020F0302020204030204" pitchFamily="34" charset="0"/>
          </a:endParaRPr>
        </a:p>
      </dsp:txBody>
      <dsp:txXfrm>
        <a:off x="3837449" y="103250"/>
        <a:ext cx="1275425" cy="1331257"/>
      </dsp:txXfrm>
    </dsp:sp>
    <dsp:sp modelId="{421DA22E-6514-44DC-8F5A-ADD779579181}">
      <dsp:nvSpPr>
        <dsp:cNvPr id="0" name=""/>
        <dsp:cNvSpPr/>
      </dsp:nvSpPr>
      <dsp:spPr>
        <a:xfrm>
          <a:off x="5288033" y="600885"/>
          <a:ext cx="287214" cy="3359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rtl="1">
            <a:lnSpc>
              <a:spcPct val="90000"/>
            </a:lnSpc>
            <a:spcBef>
              <a:spcPct val="0"/>
            </a:spcBef>
            <a:spcAft>
              <a:spcPct val="35000"/>
            </a:spcAft>
            <a:buNone/>
          </a:pPr>
          <a:endParaRPr lang="en-IL" sz="1400" kern="1200">
            <a:latin typeface="Calibri Light" panose="020F0302020204030204" pitchFamily="34" charset="0"/>
            <a:cs typeface="Calibri Light" panose="020F0302020204030204" pitchFamily="34" charset="0"/>
          </a:endParaRPr>
        </a:p>
      </dsp:txBody>
      <dsp:txXfrm>
        <a:off x="5288033" y="668082"/>
        <a:ext cx="201050" cy="201592"/>
      </dsp:txXfrm>
    </dsp:sp>
    <dsp:sp modelId="{71CA4713-AC87-464A-8EA7-601245968002}">
      <dsp:nvSpPr>
        <dsp:cNvPr id="0" name=""/>
        <dsp:cNvSpPr/>
      </dsp:nvSpPr>
      <dsp:spPr>
        <a:xfrm>
          <a:off x="5694469" y="63570"/>
          <a:ext cx="1354785" cy="14106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1">
            <a:lnSpc>
              <a:spcPct val="90000"/>
            </a:lnSpc>
            <a:spcBef>
              <a:spcPct val="0"/>
            </a:spcBef>
            <a:spcAft>
              <a:spcPct val="35000"/>
            </a:spcAft>
            <a:buNone/>
          </a:pPr>
          <a:r>
            <a:rPr lang="he-IL" sz="1700" kern="1200" dirty="0">
              <a:latin typeface="Calibri Light" panose="020F0302020204030204" pitchFamily="34" charset="0"/>
              <a:cs typeface="Calibri Light" panose="020F0302020204030204" pitchFamily="34" charset="0"/>
            </a:rPr>
            <a:t>התוכנה מעדכנת את הבעלים על דפוס לא קשורה </a:t>
          </a:r>
          <a:endParaRPr lang="en-IL" sz="1700" kern="1200" dirty="0">
            <a:latin typeface="Calibri Light" panose="020F0302020204030204" pitchFamily="34" charset="0"/>
            <a:cs typeface="Calibri Light" panose="020F0302020204030204" pitchFamily="34" charset="0"/>
          </a:endParaRPr>
        </a:p>
      </dsp:txBody>
      <dsp:txXfrm>
        <a:off x="5734149" y="103250"/>
        <a:ext cx="1275425" cy="1331257"/>
      </dsp:txXfrm>
    </dsp:sp>
    <dsp:sp modelId="{D32C20B8-F094-4BCA-878E-C9690B7359BD}">
      <dsp:nvSpPr>
        <dsp:cNvPr id="0" name=""/>
        <dsp:cNvSpPr/>
      </dsp:nvSpPr>
      <dsp:spPr>
        <a:xfrm>
          <a:off x="7184733" y="600885"/>
          <a:ext cx="287214" cy="3359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L" sz="1400" kern="1200"/>
        </a:p>
      </dsp:txBody>
      <dsp:txXfrm>
        <a:off x="7184733" y="668082"/>
        <a:ext cx="201050" cy="201592"/>
      </dsp:txXfrm>
    </dsp:sp>
    <dsp:sp modelId="{8070A4B8-41D2-426E-A2FE-DA9F6248B015}">
      <dsp:nvSpPr>
        <dsp:cNvPr id="0" name=""/>
        <dsp:cNvSpPr/>
      </dsp:nvSpPr>
      <dsp:spPr>
        <a:xfrm>
          <a:off x="7591169" y="63570"/>
          <a:ext cx="1354785" cy="14106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1">
            <a:lnSpc>
              <a:spcPct val="90000"/>
            </a:lnSpc>
            <a:spcBef>
              <a:spcPct val="0"/>
            </a:spcBef>
            <a:spcAft>
              <a:spcPct val="35000"/>
            </a:spcAft>
            <a:buNone/>
          </a:pPr>
          <a:r>
            <a:rPr lang="he-IL" sz="1700" kern="1200" dirty="0">
              <a:latin typeface="Calibri Light" panose="020F0302020204030204" pitchFamily="34" charset="0"/>
              <a:cs typeface="Calibri Light" panose="020F0302020204030204" pitchFamily="34" charset="0"/>
            </a:rPr>
            <a:t>ניסיון לטפל בבעיה שנוצרה על ידי חיזוק האבטחה וכדומה</a:t>
          </a:r>
          <a:endParaRPr lang="en-IL" sz="1700" kern="1200" dirty="0">
            <a:latin typeface="Calibri Light" panose="020F0302020204030204" pitchFamily="34" charset="0"/>
            <a:cs typeface="Calibri Light" panose="020F0302020204030204" pitchFamily="34" charset="0"/>
          </a:endParaRPr>
        </a:p>
      </dsp:txBody>
      <dsp:txXfrm>
        <a:off x="7630849" y="103250"/>
        <a:ext cx="1275425" cy="13312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DC1E47-406D-4AEB-A055-EFA3A2AF75A4}">
      <dsp:nvSpPr>
        <dsp:cNvPr id="0" name=""/>
        <dsp:cNvSpPr/>
      </dsp:nvSpPr>
      <dsp:spPr>
        <a:xfrm>
          <a:off x="4163" y="220794"/>
          <a:ext cx="1244510" cy="16567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1">
            <a:lnSpc>
              <a:spcPct val="90000"/>
            </a:lnSpc>
            <a:spcBef>
              <a:spcPct val="0"/>
            </a:spcBef>
            <a:spcAft>
              <a:spcPct val="35000"/>
            </a:spcAft>
            <a:buNone/>
          </a:pPr>
          <a:r>
            <a:rPr lang="he-IL" sz="1700" kern="1200" dirty="0">
              <a:latin typeface="Calibri Light" panose="020F0302020204030204" pitchFamily="34" charset="0"/>
              <a:cs typeface="Calibri Light" panose="020F0302020204030204" pitchFamily="34" charset="0"/>
            </a:rPr>
            <a:t>תחילת קשר </a:t>
          </a:r>
          <a:r>
            <a:rPr lang="en-US" sz="1700" kern="1200" dirty="0">
              <a:latin typeface="Calibri Light" panose="020F0302020204030204" pitchFamily="34" charset="0"/>
              <a:cs typeface="Calibri Light" panose="020F0302020204030204" pitchFamily="34" charset="0"/>
            </a:rPr>
            <a:t>TCP</a:t>
          </a:r>
          <a:endParaRPr lang="en-IL" sz="1700" kern="1200" dirty="0">
            <a:latin typeface="Calibri Light" panose="020F0302020204030204" pitchFamily="34" charset="0"/>
            <a:cs typeface="Calibri Light" panose="020F0302020204030204" pitchFamily="34" charset="0"/>
          </a:endParaRPr>
        </a:p>
      </dsp:txBody>
      <dsp:txXfrm>
        <a:off x="40613" y="257244"/>
        <a:ext cx="1171610" cy="1583855"/>
      </dsp:txXfrm>
    </dsp:sp>
    <dsp:sp modelId="{B7B4493A-96E1-4CAC-808F-78DFA4D55777}">
      <dsp:nvSpPr>
        <dsp:cNvPr id="0" name=""/>
        <dsp:cNvSpPr/>
      </dsp:nvSpPr>
      <dsp:spPr>
        <a:xfrm>
          <a:off x="1373125" y="894852"/>
          <a:ext cx="263836" cy="3086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rtl="1">
            <a:lnSpc>
              <a:spcPct val="90000"/>
            </a:lnSpc>
            <a:spcBef>
              <a:spcPct val="0"/>
            </a:spcBef>
            <a:spcAft>
              <a:spcPct val="35000"/>
            </a:spcAft>
            <a:buNone/>
          </a:pPr>
          <a:endParaRPr lang="en-IL" sz="1300" kern="1200">
            <a:latin typeface="Calibri Light" panose="020F0302020204030204" pitchFamily="34" charset="0"/>
            <a:cs typeface="Calibri Light" panose="020F0302020204030204" pitchFamily="34" charset="0"/>
          </a:endParaRPr>
        </a:p>
      </dsp:txBody>
      <dsp:txXfrm>
        <a:off x="1373125" y="956580"/>
        <a:ext cx="184685" cy="185182"/>
      </dsp:txXfrm>
    </dsp:sp>
    <dsp:sp modelId="{F603700D-E126-41EF-AA5E-1D74B9780259}">
      <dsp:nvSpPr>
        <dsp:cNvPr id="0" name=""/>
        <dsp:cNvSpPr/>
      </dsp:nvSpPr>
      <dsp:spPr>
        <a:xfrm>
          <a:off x="1746479" y="220794"/>
          <a:ext cx="1244510" cy="16567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1">
            <a:lnSpc>
              <a:spcPct val="90000"/>
            </a:lnSpc>
            <a:spcBef>
              <a:spcPct val="0"/>
            </a:spcBef>
            <a:spcAft>
              <a:spcPct val="35000"/>
            </a:spcAft>
            <a:buNone/>
          </a:pPr>
          <a:r>
            <a:rPr lang="he-IL" sz="1700" kern="1200" dirty="0">
              <a:latin typeface="Calibri Light" panose="020F0302020204030204" pitchFamily="34" charset="0"/>
              <a:cs typeface="Calibri Light" panose="020F0302020204030204" pitchFamily="34" charset="0"/>
            </a:rPr>
            <a:t>שימוש בפרוטוקול </a:t>
          </a:r>
          <a:r>
            <a:rPr lang="en-US" sz="1700" kern="1200" dirty="0">
              <a:latin typeface="Calibri Light" panose="020F0302020204030204" pitchFamily="34" charset="0"/>
              <a:cs typeface="Calibri Light" panose="020F0302020204030204" pitchFamily="34" charset="0"/>
            </a:rPr>
            <a:t>MQTT</a:t>
          </a:r>
          <a:r>
            <a:rPr lang="he-IL" sz="1700" kern="1200" dirty="0">
              <a:latin typeface="Calibri Light" panose="020F0302020204030204" pitchFamily="34" charset="0"/>
              <a:cs typeface="Calibri Light" panose="020F0302020204030204" pitchFamily="34" charset="0"/>
            </a:rPr>
            <a:t> על ידי שימוש באחת מחמשת הפקודות</a:t>
          </a:r>
          <a:endParaRPr lang="en-IL" sz="1700" kern="1200" dirty="0">
            <a:latin typeface="Calibri Light" panose="020F0302020204030204" pitchFamily="34" charset="0"/>
            <a:cs typeface="Calibri Light" panose="020F0302020204030204" pitchFamily="34" charset="0"/>
          </a:endParaRPr>
        </a:p>
      </dsp:txBody>
      <dsp:txXfrm>
        <a:off x="1782929" y="257244"/>
        <a:ext cx="1171610" cy="1583855"/>
      </dsp:txXfrm>
    </dsp:sp>
    <dsp:sp modelId="{019A0627-D796-4A17-A721-9F6BA4E8EFFB}">
      <dsp:nvSpPr>
        <dsp:cNvPr id="0" name=""/>
        <dsp:cNvSpPr/>
      </dsp:nvSpPr>
      <dsp:spPr>
        <a:xfrm>
          <a:off x="3115441" y="894852"/>
          <a:ext cx="263836" cy="3086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rtl="1">
            <a:lnSpc>
              <a:spcPct val="90000"/>
            </a:lnSpc>
            <a:spcBef>
              <a:spcPct val="0"/>
            </a:spcBef>
            <a:spcAft>
              <a:spcPct val="35000"/>
            </a:spcAft>
            <a:buNone/>
          </a:pPr>
          <a:endParaRPr lang="en-IL" sz="1300" kern="1200">
            <a:latin typeface="Calibri Light" panose="020F0302020204030204" pitchFamily="34" charset="0"/>
            <a:cs typeface="Calibri Light" panose="020F0302020204030204" pitchFamily="34" charset="0"/>
          </a:endParaRPr>
        </a:p>
      </dsp:txBody>
      <dsp:txXfrm>
        <a:off x="3115441" y="956580"/>
        <a:ext cx="184685" cy="185182"/>
      </dsp:txXfrm>
    </dsp:sp>
    <dsp:sp modelId="{6BF90DEC-6EC2-4F0D-B295-6857F4F53EB9}">
      <dsp:nvSpPr>
        <dsp:cNvPr id="0" name=""/>
        <dsp:cNvSpPr/>
      </dsp:nvSpPr>
      <dsp:spPr>
        <a:xfrm>
          <a:off x="3488794" y="220794"/>
          <a:ext cx="1244510" cy="16567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1">
            <a:lnSpc>
              <a:spcPct val="90000"/>
            </a:lnSpc>
            <a:spcBef>
              <a:spcPct val="0"/>
            </a:spcBef>
            <a:spcAft>
              <a:spcPct val="35000"/>
            </a:spcAft>
            <a:buNone/>
          </a:pPr>
          <a:r>
            <a:rPr lang="he-IL" sz="1700" kern="1200" dirty="0">
              <a:latin typeface="Calibri Light" panose="020F0302020204030204" pitchFamily="34" charset="0"/>
              <a:cs typeface="Calibri Light" panose="020F0302020204030204" pitchFamily="34" charset="0"/>
            </a:rPr>
            <a:t>סגירת קשר </a:t>
          </a:r>
          <a:r>
            <a:rPr lang="en-US" sz="1700" kern="1200" dirty="0">
              <a:latin typeface="Calibri Light" panose="020F0302020204030204" pitchFamily="34" charset="0"/>
              <a:cs typeface="Calibri Light" panose="020F0302020204030204" pitchFamily="34" charset="0"/>
            </a:rPr>
            <a:t>TCP</a:t>
          </a:r>
          <a:endParaRPr lang="en-IL" sz="1700" kern="1200" dirty="0">
            <a:latin typeface="Calibri Light" panose="020F0302020204030204" pitchFamily="34" charset="0"/>
            <a:cs typeface="Calibri Light" panose="020F0302020204030204" pitchFamily="34" charset="0"/>
          </a:endParaRPr>
        </a:p>
      </dsp:txBody>
      <dsp:txXfrm>
        <a:off x="3525244" y="257244"/>
        <a:ext cx="1171610" cy="158385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6/12/2022</a:t>
            </a:fld>
            <a:endParaRPr lang="en-US" dirty="0"/>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dirty="0"/>
          </a:p>
        </p:txBody>
      </p:sp>
    </p:spTree>
    <p:extLst>
      <p:ext uri="{BB962C8B-B14F-4D97-AF65-F5344CB8AC3E}">
        <p14:creationId xmlns:p14="http://schemas.microsoft.com/office/powerpoint/2010/main" val="2387234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6/12/2022</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638575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6/12/2022</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1582779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6/12/2022</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755783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6/12/2022</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8643598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6/12/2022</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0448287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6/12/2022</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5304261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6/12/2022</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576731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6/12/2022</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151435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6/12/2022</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1453741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6/12/2022</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790896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6/12/2022</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0076349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6/12/2022</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660301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6/12/2022</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0220381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6/12/2022</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2653518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6/12/2022</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551356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6/12/2022</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76659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6/12/2022</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329159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6/12/2022</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651826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6/12/2022</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200784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6/12/2022</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11200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6/12/2022</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987619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6/12/2022</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396651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6/12/2022</a:t>
            </a:fld>
            <a:endParaRPr lang="en-US" sz="1000"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a:t>
            </a:fld>
            <a:endParaRPr lang="en-US" sz="1000" dirty="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39102821"/>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78" r:id="rId10"/>
    <p:sldLayoutId id="2147483779" r:id="rId11"/>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6/12/2022</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284220670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0" r:id="rId6"/>
    <p:sldLayoutId id="2147483675" r:id="rId7"/>
    <p:sldLayoutId id="2147483676" r:id="rId8"/>
    <p:sldLayoutId id="2147483677" r:id="rId9"/>
    <p:sldLayoutId id="2147483678" r:id="rId10"/>
    <p:sldLayoutId id="2147483679" r:id="rId11"/>
    <p:sldLayoutId id="2147483681" r:id="rId12"/>
  </p:sldLayoutIdLst>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EBD76B7-54D8-42FC-9B31-4C196064E9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7DC46D8-8B3D-4CC5-876B-F13C1801E3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21284358-5AFB-4BC8-A21D-B5723BFDA296}"/>
              </a:ext>
            </a:extLst>
          </p:cNvPr>
          <p:cNvSpPr>
            <a:spLocks noGrp="1"/>
          </p:cNvSpPr>
          <p:nvPr>
            <p:ph type="ctrTitle"/>
          </p:nvPr>
        </p:nvSpPr>
        <p:spPr>
          <a:xfrm>
            <a:off x="777239" y="3429000"/>
            <a:ext cx="10659112" cy="1655198"/>
          </a:xfrm>
        </p:spPr>
        <p:txBody>
          <a:bodyPr>
            <a:normAutofit/>
          </a:bodyPr>
          <a:lstStyle/>
          <a:p>
            <a:r>
              <a:rPr lang="en-US" dirty="0">
                <a:latin typeface="Calibri" panose="020F0502020204030204" pitchFamily="34" charset="0"/>
                <a:cs typeface="Calibri" panose="020F0502020204030204" pitchFamily="34" charset="0"/>
              </a:rPr>
              <a:t>Internet of things (IoT)</a:t>
            </a:r>
            <a:endParaRPr lang="en-IL" dirty="0">
              <a:latin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FF2676C1-8CF8-4931-9BD1-1530D53D44EA}"/>
              </a:ext>
            </a:extLst>
          </p:cNvPr>
          <p:cNvSpPr>
            <a:spLocks noGrp="1"/>
          </p:cNvSpPr>
          <p:nvPr>
            <p:ph type="subTitle" idx="1"/>
          </p:nvPr>
        </p:nvSpPr>
        <p:spPr>
          <a:xfrm>
            <a:off x="777239" y="5176274"/>
            <a:ext cx="10659112" cy="875276"/>
          </a:xfrm>
        </p:spPr>
        <p:txBody>
          <a:bodyPr>
            <a:normAutofit/>
          </a:bodyPr>
          <a:lstStyle/>
          <a:p>
            <a:r>
              <a:rPr lang="en-US" sz="3600" dirty="0">
                <a:latin typeface="Calibri Light" panose="020F0302020204030204" pitchFamily="34" charset="0"/>
                <a:cs typeface="Calibri Light" panose="020F0302020204030204" pitchFamily="34" charset="0"/>
              </a:rPr>
              <a:t>Hila Rahimipour</a:t>
            </a:r>
            <a:endParaRPr lang="en-IL" sz="3600" dirty="0">
              <a:latin typeface="Calibri Light" panose="020F0302020204030204" pitchFamily="34" charset="0"/>
              <a:cs typeface="Calibri Light" panose="020F0302020204030204" pitchFamily="34" charset="0"/>
            </a:endParaRPr>
          </a:p>
        </p:txBody>
      </p:sp>
      <p:sp>
        <p:nvSpPr>
          <p:cNvPr id="18" name="Oval 3">
            <a:extLst>
              <a:ext uri="{FF2B5EF4-FFF2-40B4-BE49-F238E27FC236}">
                <a16:creationId xmlns:a16="http://schemas.microsoft.com/office/drawing/2014/main" id="{41FDA080-F01C-42CF-A628-EEEF92F9F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8741688" y="0"/>
            <a:ext cx="3069870" cy="1722653"/>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Decorative Circles">
            <a:extLst>
              <a:ext uri="{FF2B5EF4-FFF2-40B4-BE49-F238E27FC236}">
                <a16:creationId xmlns:a16="http://schemas.microsoft.com/office/drawing/2014/main" id="{D5AFE826-4330-4926-ABD8-F6BF6375FA7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68271" y="1901154"/>
            <a:ext cx="9049452" cy="847077"/>
            <a:chOff x="2768271" y="1901154"/>
            <a:chExt cx="9049452" cy="847077"/>
          </a:xfrm>
        </p:grpSpPr>
        <p:sp>
          <p:nvSpPr>
            <p:cNvPr id="11" name="Oval 20">
              <a:extLst>
                <a:ext uri="{FF2B5EF4-FFF2-40B4-BE49-F238E27FC236}">
                  <a16:creationId xmlns:a16="http://schemas.microsoft.com/office/drawing/2014/main" id="{4E088A32-05E8-4F3A-8EDF-A9963D231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59169" y="1977248"/>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21">
              <a:extLst>
                <a:ext uri="{FF2B5EF4-FFF2-40B4-BE49-F238E27FC236}">
                  <a16:creationId xmlns:a16="http://schemas.microsoft.com/office/drawing/2014/main" id="{CC6CDD50-BFA0-4A3D-BD91-D49FA360E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68271" y="235440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22">
              <a:extLst>
                <a:ext uri="{FF2B5EF4-FFF2-40B4-BE49-F238E27FC236}">
                  <a16:creationId xmlns:a16="http://schemas.microsoft.com/office/drawing/2014/main" id="{0BB89643-5E31-47B1-AEE6-D1C1F98A8C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90988" y="1901154"/>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23">
              <a:extLst>
                <a:ext uri="{FF2B5EF4-FFF2-40B4-BE49-F238E27FC236}">
                  <a16:creationId xmlns:a16="http://schemas.microsoft.com/office/drawing/2014/main" id="{4E8AFB53-9FBA-4EF8-82F7-4C0C21E0C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24547" y="2281790"/>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B5A5D55-4F75-4613-9822-72E229628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4401" y="1998740"/>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Oval 2">
            <a:extLst>
              <a:ext uri="{FF2B5EF4-FFF2-40B4-BE49-F238E27FC236}">
                <a16:creationId xmlns:a16="http://schemas.microsoft.com/office/drawing/2014/main" id="{A522F91C-13A0-4045-B4E2-25FF178AF7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0"/>
            <a:ext cx="2861965" cy="3133761"/>
          </a:xfrm>
          <a:custGeom>
            <a:avLst/>
            <a:gdLst>
              <a:gd name="connsiteX0" fmla="*/ 152193 w 2976254"/>
              <a:gd name="connsiteY0" fmla="*/ 0 h 3258904"/>
              <a:gd name="connsiteX1" fmla="*/ 2976254 w 2976254"/>
              <a:gd name="connsiteY1" fmla="*/ 0 h 3258904"/>
              <a:gd name="connsiteX2" fmla="*/ 2976254 w 2976254"/>
              <a:gd name="connsiteY2" fmla="*/ 3192289 h 3258904"/>
              <a:gd name="connsiteX3" fmla="*/ 2908439 w 2976254"/>
              <a:gd name="connsiteY3" fmla="*/ 3209726 h 3258904"/>
              <a:gd name="connsiteX4" fmla="*/ 2420603 w 2976254"/>
              <a:gd name="connsiteY4" fmla="*/ 3258904 h 3258904"/>
              <a:gd name="connsiteX5" fmla="*/ 0 w 2976254"/>
              <a:gd name="connsiteY5" fmla="*/ 838301 h 3258904"/>
              <a:gd name="connsiteX6" fmla="*/ 108826 w 2976254"/>
              <a:gd name="connsiteY6" fmla="*/ 118488 h 325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6254" h="3258904">
                <a:moveTo>
                  <a:pt x="152193" y="0"/>
                </a:moveTo>
                <a:lnTo>
                  <a:pt x="2976254" y="0"/>
                </a:lnTo>
                <a:lnTo>
                  <a:pt x="2976254" y="3192289"/>
                </a:lnTo>
                <a:lnTo>
                  <a:pt x="2908439" y="3209726"/>
                </a:lnTo>
                <a:cubicBezTo>
                  <a:pt x="2750864" y="3241971"/>
                  <a:pt x="2587711" y="3258904"/>
                  <a:pt x="2420603" y="3258904"/>
                </a:cubicBezTo>
                <a:cubicBezTo>
                  <a:pt x="1083741" y="3258904"/>
                  <a:pt x="0" y="2175163"/>
                  <a:pt x="0" y="838301"/>
                </a:cubicBezTo>
                <a:cubicBezTo>
                  <a:pt x="0" y="587639"/>
                  <a:pt x="38100" y="345877"/>
                  <a:pt x="108826" y="118488"/>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8A7A0AD8-45B3-43F2-91F2-4773D87AD2A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biLevel thresh="2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35296" t="39487" r="12288" b="12942"/>
          <a:stretch/>
        </p:blipFill>
        <p:spPr>
          <a:xfrm rot="16200000" flipH="1">
            <a:off x="-172120" y="172121"/>
            <a:ext cx="3139374" cy="2795133"/>
          </a:xfrm>
          <a:prstGeom prst="rect">
            <a:avLst/>
          </a:prstGeom>
        </p:spPr>
      </p:pic>
      <p:pic>
        <p:nvPicPr>
          <p:cNvPr id="4" name="Picture 3" descr="Wi-Fi logo art">
            <a:extLst>
              <a:ext uri="{FF2B5EF4-FFF2-40B4-BE49-F238E27FC236}">
                <a16:creationId xmlns:a16="http://schemas.microsoft.com/office/drawing/2014/main" id="{ECC47111-7BBB-89E9-4839-102319A745B9}"/>
              </a:ext>
            </a:extLst>
          </p:cNvPr>
          <p:cNvPicPr>
            <a:picLocks noChangeAspect="1"/>
          </p:cNvPicPr>
          <p:nvPr/>
        </p:nvPicPr>
        <p:blipFill rotWithShape="1">
          <a:blip r:embed="rId4"/>
          <a:srcRect l="14835" r="14833" b="-2"/>
          <a:stretch/>
        </p:blipFill>
        <p:spPr>
          <a:xfrm>
            <a:off x="3588267" y="55816"/>
            <a:ext cx="3296627" cy="3281108"/>
          </a:xfrm>
          <a:custGeom>
            <a:avLst/>
            <a:gdLst/>
            <a:ahLst/>
            <a:cxnLst/>
            <a:rect l="l" t="t" r="r" b="b"/>
            <a:pathLst>
              <a:path w="3111160" h="3111160">
                <a:moveTo>
                  <a:pt x="1555580" y="0"/>
                </a:moveTo>
                <a:cubicBezTo>
                  <a:pt x="2414703" y="0"/>
                  <a:pt x="3111160" y="696457"/>
                  <a:pt x="3111160" y="1555580"/>
                </a:cubicBezTo>
                <a:cubicBezTo>
                  <a:pt x="3111160" y="2414703"/>
                  <a:pt x="2414703" y="3111160"/>
                  <a:pt x="1555580" y="3111160"/>
                </a:cubicBezTo>
                <a:cubicBezTo>
                  <a:pt x="696457" y="3111160"/>
                  <a:pt x="0" y="2414703"/>
                  <a:pt x="0" y="1555580"/>
                </a:cubicBezTo>
                <a:cubicBezTo>
                  <a:pt x="0" y="696457"/>
                  <a:pt x="696457" y="0"/>
                  <a:pt x="1555580" y="0"/>
                </a:cubicBezTo>
                <a:close/>
              </a:path>
            </a:pathLst>
          </a:custGeom>
        </p:spPr>
      </p:pic>
      <p:pic>
        <p:nvPicPr>
          <p:cNvPr id="31" name="Graphic 30">
            <a:extLst>
              <a:ext uri="{FF2B5EF4-FFF2-40B4-BE49-F238E27FC236}">
                <a16:creationId xmlns:a16="http://schemas.microsoft.com/office/drawing/2014/main" id="{7CD81CB9-2ADD-4CEA-AC29-92C46E9A73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3"/>
              </a:ext>
            </a:extLst>
          </a:blip>
          <a:srcRect l="10841" t="10973" r="12288" b="12942"/>
          <a:stretch/>
        </p:blipFill>
        <p:spPr>
          <a:xfrm>
            <a:off x="5972659" y="535933"/>
            <a:ext cx="2067327" cy="2046217"/>
          </a:xfrm>
          <a:prstGeom prst="rect">
            <a:avLst/>
          </a:prstGeom>
        </p:spPr>
      </p:pic>
      <p:pic>
        <p:nvPicPr>
          <p:cNvPr id="33" name="Graphic 32">
            <a:extLst>
              <a:ext uri="{FF2B5EF4-FFF2-40B4-BE49-F238E27FC236}">
                <a16:creationId xmlns:a16="http://schemas.microsoft.com/office/drawing/2014/main" id="{FD792E61-6BBA-42EA-968C-AC238B961D0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
              </a:ext>
            </a:extLst>
          </a:blip>
          <a:srcRect l="14832" t="48375" r="13582" b="10444"/>
          <a:stretch/>
        </p:blipFill>
        <p:spPr>
          <a:xfrm flipH="1">
            <a:off x="8755821" y="0"/>
            <a:ext cx="3041605" cy="1749743"/>
          </a:xfrm>
          <a:prstGeom prst="rect">
            <a:avLst/>
          </a:prstGeom>
        </p:spPr>
      </p:pic>
    </p:spTree>
    <p:extLst>
      <p:ext uri="{BB962C8B-B14F-4D97-AF65-F5344CB8AC3E}">
        <p14:creationId xmlns:p14="http://schemas.microsoft.com/office/powerpoint/2010/main" val="595095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E66D9-0800-4AB6-A98F-FEF8C1EF5F23}"/>
              </a:ext>
            </a:extLst>
          </p:cNvPr>
          <p:cNvSpPr>
            <a:spLocks noGrp="1"/>
          </p:cNvSpPr>
          <p:nvPr>
            <p:ph type="title"/>
          </p:nvPr>
        </p:nvSpPr>
        <p:spPr/>
        <p:txBody>
          <a:bodyPr>
            <a:normAutofit/>
          </a:bodyPr>
          <a:lstStyle/>
          <a:p>
            <a:pPr algn="r" rtl="1"/>
            <a:r>
              <a:rPr lang="en-US" sz="4400" dirty="0">
                <a:latin typeface="Calibri" panose="020F0502020204030204" pitchFamily="34" charset="0"/>
                <a:cs typeface="Calibri" panose="020F0502020204030204" pitchFamily="34" charset="0"/>
              </a:rPr>
              <a:t>IoT</a:t>
            </a:r>
            <a:r>
              <a:rPr lang="he-IL" sz="4400" dirty="0">
                <a:latin typeface="Calibri" panose="020F0502020204030204" pitchFamily="34" charset="0"/>
                <a:cs typeface="Calibri" panose="020F0502020204030204" pitchFamily="34" charset="0"/>
              </a:rPr>
              <a:t> ובית חכם</a:t>
            </a:r>
            <a:endParaRPr lang="en-IL" sz="4400" dirty="0">
              <a:latin typeface="Calibri" panose="020F0502020204030204" pitchFamily="34" charset="0"/>
              <a:cs typeface="Calibri" panose="020F0502020204030204" pitchFamily="34" charset="0"/>
            </a:endParaRPr>
          </a:p>
        </p:txBody>
      </p:sp>
      <p:sp>
        <p:nvSpPr>
          <p:cNvPr id="6" name="Content Placeholder 2">
            <a:extLst>
              <a:ext uri="{FF2B5EF4-FFF2-40B4-BE49-F238E27FC236}">
                <a16:creationId xmlns:a16="http://schemas.microsoft.com/office/drawing/2014/main" id="{758C1126-59A4-4C23-9B01-032591A20701}"/>
              </a:ext>
            </a:extLst>
          </p:cNvPr>
          <p:cNvSpPr>
            <a:spLocks noGrp="1"/>
          </p:cNvSpPr>
          <p:nvPr>
            <p:ph idx="1"/>
          </p:nvPr>
        </p:nvSpPr>
        <p:spPr>
          <a:xfrm>
            <a:off x="4773808" y="1690688"/>
            <a:ext cx="6662541" cy="4470401"/>
          </a:xfrm>
        </p:spPr>
        <p:txBody>
          <a:bodyPr>
            <a:normAutofit/>
          </a:bodyPr>
          <a:lstStyle/>
          <a:p>
            <a:pPr algn="r" rtl="1">
              <a:lnSpc>
                <a:spcPct val="160000"/>
              </a:lnSpc>
              <a:spcBef>
                <a:spcPts val="2400"/>
              </a:spcBef>
            </a:pPr>
            <a:r>
              <a:rPr lang="he-IL" sz="1800" dirty="0">
                <a:latin typeface="Calibri Light" panose="020F0302020204030204" pitchFamily="34" charset="0"/>
                <a:cs typeface="Calibri Light" panose="020F0302020204030204" pitchFamily="34" charset="0"/>
              </a:rPr>
              <a:t>על מנת להתקין בית חכם, יש צורך בנתב אלחוטי שיכול להגיע לכל אזורי הבית.</a:t>
            </a:r>
          </a:p>
          <a:p>
            <a:pPr algn="r" rtl="1">
              <a:lnSpc>
                <a:spcPct val="160000"/>
              </a:lnSpc>
              <a:spcBef>
                <a:spcPts val="2400"/>
              </a:spcBef>
            </a:pPr>
            <a:r>
              <a:rPr lang="he-IL" sz="1800" dirty="0">
                <a:latin typeface="Calibri Light" panose="020F0302020204030204" pitchFamily="34" charset="0"/>
                <a:cs typeface="Calibri Light" panose="020F0302020204030204" pitchFamily="34" charset="0"/>
              </a:rPr>
              <a:t>אפשר להשתמש ב"רכזת בית חכם" שהיא פלטפורמה שמאפשרת למכשירים מחוברים לעבוד ולהישלט יחד מאפליקציה אחת</a:t>
            </a:r>
            <a:r>
              <a:rPr lang="en-US" sz="1800" dirty="0">
                <a:latin typeface="Calibri Light" panose="020F0302020204030204" pitchFamily="34" charset="0"/>
                <a:cs typeface="Calibri Light" panose="020F0302020204030204" pitchFamily="34" charset="0"/>
              </a:rPr>
              <a:t> </a:t>
            </a:r>
            <a:r>
              <a:rPr lang="he-IL" sz="1800" dirty="0">
                <a:latin typeface="Calibri Light" panose="020F0302020204030204" pitchFamily="34" charset="0"/>
                <a:cs typeface="Calibri Light" panose="020F0302020204030204" pitchFamily="34" charset="0"/>
              </a:rPr>
              <a:t> (למשל, </a:t>
            </a:r>
            <a:r>
              <a:rPr lang="en-US" sz="1800" dirty="0">
                <a:latin typeface="Calibri Light" panose="020F0302020204030204" pitchFamily="34" charset="0"/>
                <a:cs typeface="Calibri Light" panose="020F0302020204030204" pitchFamily="34" charset="0"/>
              </a:rPr>
              <a:t>HomeKit</a:t>
            </a:r>
            <a:r>
              <a:rPr lang="he-IL" sz="1800" dirty="0">
                <a:latin typeface="Calibri Light" panose="020F0302020204030204" pitchFamily="34" charset="0"/>
                <a:cs typeface="Calibri Light" panose="020F0302020204030204" pitchFamily="34" charset="0"/>
              </a:rPr>
              <a:t> של </a:t>
            </a:r>
            <a:r>
              <a:rPr lang="en-US" sz="1800" dirty="0">
                <a:latin typeface="Calibri Light" panose="020F0302020204030204" pitchFamily="34" charset="0"/>
                <a:cs typeface="Calibri Light" panose="020F0302020204030204" pitchFamily="34" charset="0"/>
              </a:rPr>
              <a:t>Apple</a:t>
            </a:r>
            <a:r>
              <a:rPr lang="he-IL" sz="1800" dirty="0">
                <a:latin typeface="Calibri Light" panose="020F0302020204030204" pitchFamily="34" charset="0"/>
                <a:cs typeface="Calibri Light" panose="020F0302020204030204" pitchFamily="34" charset="0"/>
              </a:rPr>
              <a:t>)</a:t>
            </a:r>
          </a:p>
          <a:p>
            <a:pPr algn="r" rtl="1">
              <a:lnSpc>
                <a:spcPct val="160000"/>
              </a:lnSpc>
              <a:spcBef>
                <a:spcPts val="2400"/>
              </a:spcBef>
            </a:pPr>
            <a:r>
              <a:rPr lang="he-IL" sz="1800" dirty="0">
                <a:latin typeface="Calibri Light" panose="020F0302020204030204" pitchFamily="34" charset="0"/>
                <a:cs typeface="Calibri Light" panose="020F0302020204030204" pitchFamily="34" charset="0"/>
              </a:rPr>
              <a:t>לבית חכם אפשר לחבר מוצרים שונים התומכים ב-</a:t>
            </a:r>
            <a:r>
              <a:rPr lang="en-US" sz="1800" dirty="0">
                <a:latin typeface="Calibri Light" panose="020F0302020204030204" pitchFamily="34" charset="0"/>
                <a:cs typeface="Calibri Light" panose="020F0302020204030204" pitchFamily="34" charset="0"/>
              </a:rPr>
              <a:t>IoT</a:t>
            </a:r>
            <a:r>
              <a:rPr lang="he-IL" sz="1800" dirty="0">
                <a:latin typeface="Calibri Light" panose="020F0302020204030204" pitchFamily="34" charset="0"/>
                <a:cs typeface="Calibri Light" panose="020F0302020204030204" pitchFamily="34" charset="0"/>
              </a:rPr>
              <a:t> כמו טלוויזיות, מצלמות, מזגנים, מקררים, מנעולים, מנורות, מכונות כביסה, שואבי אבק רובוטיים ועוד.</a:t>
            </a:r>
          </a:p>
          <a:p>
            <a:pPr algn="r" rtl="1">
              <a:lnSpc>
                <a:spcPct val="160000"/>
              </a:lnSpc>
              <a:spcBef>
                <a:spcPts val="2400"/>
              </a:spcBef>
            </a:pPr>
            <a:r>
              <a:rPr lang="he-IL" sz="1800" dirty="0">
                <a:latin typeface="Calibri Light" panose="020F0302020204030204" pitchFamily="34" charset="0"/>
                <a:cs typeface="Calibri Light" panose="020F0302020204030204" pitchFamily="34" charset="0"/>
              </a:rPr>
              <a:t>בבית חכם, כל המחשבים מחוברים לאותו </a:t>
            </a:r>
            <a:r>
              <a:rPr lang="en-US" sz="1800" dirty="0">
                <a:latin typeface="Calibri Light" panose="020F0302020204030204" pitchFamily="34" charset="0"/>
                <a:cs typeface="Calibri Light" panose="020F0302020204030204" pitchFamily="34" charset="0"/>
              </a:rPr>
              <a:t>LAN</a:t>
            </a:r>
            <a:r>
              <a:rPr lang="he-IL" sz="1800" dirty="0">
                <a:latin typeface="Calibri Light" panose="020F0302020204030204" pitchFamily="34" charset="0"/>
                <a:cs typeface="Calibri Light" panose="020F0302020204030204" pitchFamily="34" charset="0"/>
              </a:rPr>
              <a:t> אל ה-</a:t>
            </a:r>
            <a:r>
              <a:rPr lang="en-US" sz="1800" dirty="0">
                <a:latin typeface="Calibri Light" panose="020F0302020204030204" pitchFamily="34" charset="0"/>
                <a:cs typeface="Calibri Light" panose="020F0302020204030204" pitchFamily="34" charset="0"/>
              </a:rPr>
              <a:t>LAN manager</a:t>
            </a:r>
            <a:r>
              <a:rPr lang="he-IL" sz="1800" dirty="0">
                <a:latin typeface="Calibri Light" panose="020F0302020204030204" pitchFamily="34" charset="0"/>
                <a:cs typeface="Calibri Light" panose="020F0302020204030204" pitchFamily="34" charset="0"/>
              </a:rPr>
              <a:t> אליו כולם מעבירים בקשות ליעד המתאים, למסד הנתונים של הבית ולשרת המידע.</a:t>
            </a:r>
          </a:p>
        </p:txBody>
      </p:sp>
      <p:pic>
        <p:nvPicPr>
          <p:cNvPr id="4" name="Picture 2" descr="smart appliances iot &gt; OFF-69% |">
            <a:extLst>
              <a:ext uri="{FF2B5EF4-FFF2-40B4-BE49-F238E27FC236}">
                <a16:creationId xmlns:a16="http://schemas.microsoft.com/office/drawing/2014/main" id="{8CC4ACF8-35F8-4204-A39D-DFF835E514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26" y="2369145"/>
            <a:ext cx="4535682" cy="2798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577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E66D9-0800-4AB6-A98F-FEF8C1EF5F23}"/>
              </a:ext>
            </a:extLst>
          </p:cNvPr>
          <p:cNvSpPr>
            <a:spLocks noGrp="1"/>
          </p:cNvSpPr>
          <p:nvPr>
            <p:ph type="title"/>
          </p:nvPr>
        </p:nvSpPr>
        <p:spPr/>
        <p:txBody>
          <a:bodyPr>
            <a:normAutofit/>
          </a:bodyPr>
          <a:lstStyle/>
          <a:p>
            <a:pPr algn="r" rtl="1"/>
            <a:r>
              <a:rPr lang="en-US" sz="4400" dirty="0">
                <a:latin typeface="Calibri" panose="020F0502020204030204" pitchFamily="34" charset="0"/>
                <a:cs typeface="Calibri" panose="020F0502020204030204" pitchFamily="34" charset="0"/>
              </a:rPr>
              <a:t>IoT</a:t>
            </a:r>
            <a:r>
              <a:rPr lang="he-IL" sz="4400" dirty="0">
                <a:latin typeface="Calibri" panose="020F0502020204030204" pitchFamily="34" charset="0"/>
                <a:cs typeface="Calibri" panose="020F0502020204030204" pitchFamily="34" charset="0"/>
              </a:rPr>
              <a:t> ובית חכם- מה זה רכזת בית חכם?</a:t>
            </a:r>
            <a:endParaRPr lang="en-IL" sz="4400" dirty="0">
              <a:latin typeface="Calibri" panose="020F0502020204030204" pitchFamily="34" charset="0"/>
              <a:cs typeface="Calibri" panose="020F0502020204030204" pitchFamily="34" charset="0"/>
            </a:endParaRPr>
          </a:p>
        </p:txBody>
      </p:sp>
      <p:sp>
        <p:nvSpPr>
          <p:cNvPr id="6" name="Content Placeholder 2">
            <a:extLst>
              <a:ext uri="{FF2B5EF4-FFF2-40B4-BE49-F238E27FC236}">
                <a16:creationId xmlns:a16="http://schemas.microsoft.com/office/drawing/2014/main" id="{758C1126-59A4-4C23-9B01-032591A20701}"/>
              </a:ext>
            </a:extLst>
          </p:cNvPr>
          <p:cNvSpPr>
            <a:spLocks noGrp="1"/>
          </p:cNvSpPr>
          <p:nvPr>
            <p:ph idx="1"/>
          </p:nvPr>
        </p:nvSpPr>
        <p:spPr>
          <a:xfrm>
            <a:off x="855134" y="1690688"/>
            <a:ext cx="10581216" cy="4470401"/>
          </a:xfrm>
        </p:spPr>
        <p:txBody>
          <a:bodyPr>
            <a:normAutofit fontScale="77500" lnSpcReduction="20000"/>
          </a:bodyPr>
          <a:lstStyle/>
          <a:p>
            <a:pPr algn="r" rtl="1">
              <a:lnSpc>
                <a:spcPct val="160000"/>
              </a:lnSpc>
              <a:spcBef>
                <a:spcPts val="2400"/>
              </a:spcBef>
            </a:pPr>
            <a:r>
              <a:rPr lang="he-IL" sz="2800" dirty="0">
                <a:latin typeface="Calibri Light" panose="020F0302020204030204" pitchFamily="34" charset="0"/>
                <a:cs typeface="Calibri Light" panose="020F0302020204030204" pitchFamily="34" charset="0"/>
              </a:rPr>
              <a:t>רכזת בית חכם היא </a:t>
            </a:r>
            <a:r>
              <a:rPr lang="he-IL" sz="2800" b="1" dirty="0">
                <a:latin typeface="Calibri Light" panose="020F0302020204030204" pitchFamily="34" charset="0"/>
                <a:cs typeface="Calibri Light" panose="020F0302020204030204" pitchFamily="34" charset="0"/>
              </a:rPr>
              <a:t>תוכנת ניהול </a:t>
            </a:r>
            <a:r>
              <a:rPr lang="he-IL" sz="2800" dirty="0">
                <a:latin typeface="Calibri Light" panose="020F0302020204030204" pitchFamily="34" charset="0"/>
                <a:cs typeface="Calibri Light" panose="020F0302020204030204" pitchFamily="34" charset="0"/>
              </a:rPr>
              <a:t>המאפשרת לנהל מספר רב של התקנים ולגרום להם להגיב מתוך אינטראקציה אחד עם השני. היא עובדת על ידי שיטת </a:t>
            </a:r>
            <a:r>
              <a:rPr lang="en-US" sz="2800" dirty="0">
                <a:latin typeface="Calibri Light" panose="020F0302020204030204" pitchFamily="34" charset="0"/>
                <a:cs typeface="Calibri Light" panose="020F0302020204030204" pitchFamily="34" charset="0"/>
              </a:rPr>
              <a:t>client-server</a:t>
            </a:r>
            <a:r>
              <a:rPr lang="he-IL" sz="2800" dirty="0">
                <a:latin typeface="Calibri Light" panose="020F0302020204030204" pitchFamily="34" charset="0"/>
                <a:cs typeface="Calibri Light" panose="020F0302020204030204" pitchFamily="34" charset="0"/>
              </a:rPr>
              <a:t> ומאפשרת שליטה מלאה מרחוק על מערכות.</a:t>
            </a:r>
          </a:p>
          <a:p>
            <a:pPr algn="r" rtl="1">
              <a:lnSpc>
                <a:spcPct val="160000"/>
              </a:lnSpc>
              <a:spcBef>
                <a:spcPts val="2400"/>
              </a:spcBef>
            </a:pPr>
            <a:r>
              <a:rPr lang="he-IL" sz="2800" dirty="0">
                <a:latin typeface="Calibri Light" panose="020F0302020204030204" pitchFamily="34" charset="0"/>
                <a:cs typeface="Calibri Light" panose="020F0302020204030204" pitchFamily="34" charset="0"/>
              </a:rPr>
              <a:t>רכזת בית חכם מאפשרת לנו לשלוט במספר רב של התקנים במקביל ומתוך מערכת אחת. כלומר, הרכזת היא בעצם "המוח" מאחורי הבית החכם והיא הדבר שמאפשר לנו להוסיף לבית החכם עוד מכשירים. הרכזת מאפשר למשל לכבות את האורות בזמנים קבועים או להגיב להוראות מה-</a:t>
            </a:r>
            <a:r>
              <a:rPr lang="en-US" sz="2800" dirty="0">
                <a:latin typeface="Calibri Light" panose="020F0302020204030204" pitchFamily="34" charset="0"/>
                <a:cs typeface="Calibri Light" panose="020F0302020204030204" pitchFamily="34" charset="0"/>
              </a:rPr>
              <a:t>client</a:t>
            </a:r>
            <a:r>
              <a:rPr lang="he-IL" sz="2800" dirty="0">
                <a:latin typeface="Calibri Light" panose="020F0302020204030204" pitchFamily="34" charset="0"/>
                <a:cs typeface="Calibri Light" panose="020F0302020204030204" pitchFamily="34" charset="0"/>
              </a:rPr>
              <a:t> (למשל, לסגור תריסים)</a:t>
            </a:r>
          </a:p>
          <a:p>
            <a:pPr algn="r" rtl="1">
              <a:lnSpc>
                <a:spcPct val="160000"/>
              </a:lnSpc>
              <a:spcBef>
                <a:spcPts val="2400"/>
              </a:spcBef>
            </a:pPr>
            <a:r>
              <a:rPr lang="he-IL" sz="2800" dirty="0">
                <a:latin typeface="Calibri Light" panose="020F0302020204030204" pitchFamily="34" charset="0"/>
                <a:cs typeface="Calibri Light" panose="020F0302020204030204" pitchFamily="34" charset="0"/>
              </a:rPr>
              <a:t>רכזת בית חכם מאפשרת לשלוט בכל המכשירים ביעילות ובמינימום פעולות וזמן</a:t>
            </a:r>
          </a:p>
        </p:txBody>
      </p:sp>
    </p:spTree>
    <p:extLst>
      <p:ext uri="{BB962C8B-B14F-4D97-AF65-F5344CB8AC3E}">
        <p14:creationId xmlns:p14="http://schemas.microsoft.com/office/powerpoint/2010/main" val="3183139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E66D9-0800-4AB6-A98F-FEF8C1EF5F23}"/>
              </a:ext>
            </a:extLst>
          </p:cNvPr>
          <p:cNvSpPr>
            <a:spLocks noGrp="1"/>
          </p:cNvSpPr>
          <p:nvPr>
            <p:ph type="title"/>
          </p:nvPr>
        </p:nvSpPr>
        <p:spPr/>
        <p:txBody>
          <a:bodyPr>
            <a:normAutofit/>
          </a:bodyPr>
          <a:lstStyle/>
          <a:p>
            <a:pPr algn="r" rtl="1"/>
            <a:r>
              <a:rPr lang="en-US" sz="4400" dirty="0">
                <a:latin typeface="Calibri" panose="020F0502020204030204" pitchFamily="34" charset="0"/>
                <a:cs typeface="Calibri" panose="020F0502020204030204" pitchFamily="34" charset="0"/>
              </a:rPr>
              <a:t>IoT</a:t>
            </a:r>
            <a:r>
              <a:rPr lang="he-IL" sz="4400" dirty="0">
                <a:latin typeface="Calibri" panose="020F0502020204030204" pitchFamily="34" charset="0"/>
                <a:cs typeface="Calibri" panose="020F0502020204030204" pitchFamily="34" charset="0"/>
              </a:rPr>
              <a:t> ובית חכם- סכנות</a:t>
            </a:r>
            <a:endParaRPr lang="en-IL" sz="4400" dirty="0">
              <a:latin typeface="Calibri" panose="020F0502020204030204" pitchFamily="34" charset="0"/>
              <a:cs typeface="Calibri" panose="020F0502020204030204" pitchFamily="34" charset="0"/>
            </a:endParaRPr>
          </a:p>
        </p:txBody>
      </p:sp>
      <p:sp>
        <p:nvSpPr>
          <p:cNvPr id="6" name="Content Placeholder 2">
            <a:extLst>
              <a:ext uri="{FF2B5EF4-FFF2-40B4-BE49-F238E27FC236}">
                <a16:creationId xmlns:a16="http://schemas.microsoft.com/office/drawing/2014/main" id="{758C1126-59A4-4C23-9B01-032591A20701}"/>
              </a:ext>
            </a:extLst>
          </p:cNvPr>
          <p:cNvSpPr>
            <a:spLocks noGrp="1"/>
          </p:cNvSpPr>
          <p:nvPr>
            <p:ph idx="1"/>
          </p:nvPr>
        </p:nvSpPr>
        <p:spPr>
          <a:xfrm>
            <a:off x="777240" y="1825625"/>
            <a:ext cx="10659110" cy="4351338"/>
          </a:xfrm>
        </p:spPr>
        <p:txBody>
          <a:bodyPr>
            <a:normAutofit fontScale="85000" lnSpcReduction="20000"/>
          </a:bodyPr>
          <a:lstStyle/>
          <a:p>
            <a:pPr algn="r" rtl="1">
              <a:lnSpc>
                <a:spcPct val="150000"/>
              </a:lnSpc>
            </a:pPr>
            <a:r>
              <a:rPr lang="he-IL" sz="2800" dirty="0">
                <a:latin typeface="Calibri Light" panose="020F0302020204030204" pitchFamily="34" charset="0"/>
                <a:cs typeface="Calibri Light" panose="020F0302020204030204" pitchFamily="34" charset="0"/>
              </a:rPr>
              <a:t>חברת אבטחת סייבר דיווחה על ליקויים במצלמת אבטחה של חברת אמזון. הליקויים הללו יכלו לגרום </a:t>
            </a:r>
            <a:r>
              <a:rPr lang="he-IL" sz="2800" dirty="0" err="1">
                <a:latin typeface="Calibri Light" panose="020F0302020204030204" pitchFamily="34" charset="0"/>
                <a:cs typeface="Calibri Light" panose="020F0302020204030204" pitchFamily="34" charset="0"/>
              </a:rPr>
              <a:t>להאקרים</a:t>
            </a:r>
            <a:r>
              <a:rPr lang="he-IL" sz="2800" dirty="0">
                <a:latin typeface="Calibri Light" panose="020F0302020204030204" pitchFamily="34" charset="0"/>
                <a:cs typeface="Calibri Light" panose="020F0302020204030204" pitchFamily="34" charset="0"/>
              </a:rPr>
              <a:t> גישה לא מורשית לרשת ה-</a:t>
            </a:r>
            <a:r>
              <a:rPr lang="en-US" sz="2800" dirty="0" err="1">
                <a:latin typeface="Calibri Light" panose="020F0302020204030204" pitchFamily="34" charset="0"/>
                <a:cs typeface="Calibri Light" panose="020F0302020204030204" pitchFamily="34" charset="0"/>
              </a:rPr>
              <a:t>WiFi</a:t>
            </a:r>
            <a:r>
              <a:rPr lang="he-IL" sz="2800" dirty="0">
                <a:latin typeface="Calibri Light" panose="020F0302020204030204" pitchFamily="34" charset="0"/>
                <a:cs typeface="Calibri Light" panose="020F0302020204030204" pitchFamily="34" charset="0"/>
              </a:rPr>
              <a:t> של המשתמש ויכול להיות שגם למכשירים אחרים המחוברים לרשת.</a:t>
            </a:r>
          </a:p>
          <a:p>
            <a:pPr algn="r" rtl="1">
              <a:lnSpc>
                <a:spcPct val="150000"/>
              </a:lnSpc>
            </a:pPr>
            <a:r>
              <a:rPr lang="he-IL" sz="2800" dirty="0">
                <a:latin typeface="Calibri Light" panose="020F0302020204030204" pitchFamily="34" charset="0"/>
                <a:cs typeface="Calibri Light" panose="020F0302020204030204" pitchFamily="34" charset="0"/>
              </a:rPr>
              <a:t>ישנם דיווחים רבים על פריצה של האקרים לנורות חכמות על ידי לנצל התקני </a:t>
            </a:r>
            <a:r>
              <a:rPr lang="en-US" sz="2800" dirty="0">
                <a:latin typeface="Calibri Light" panose="020F0302020204030204" pitchFamily="34" charset="0"/>
                <a:cs typeface="Calibri Light" panose="020F0302020204030204" pitchFamily="34" charset="0"/>
              </a:rPr>
              <a:t>IoT</a:t>
            </a:r>
            <a:r>
              <a:rPr lang="he-IL" sz="2800" dirty="0">
                <a:latin typeface="Calibri Light" panose="020F0302020204030204" pitchFamily="34" charset="0"/>
                <a:cs typeface="Calibri Light" panose="020F0302020204030204" pitchFamily="34" charset="0"/>
              </a:rPr>
              <a:t> אחרים הקיימים בבית החכם.</a:t>
            </a:r>
          </a:p>
          <a:p>
            <a:pPr algn="r" rtl="1">
              <a:lnSpc>
                <a:spcPct val="150000"/>
              </a:lnSpc>
            </a:pPr>
            <a:r>
              <a:rPr lang="he-IL" sz="2800" dirty="0">
                <a:latin typeface="Calibri Light" panose="020F0302020204030204" pitchFamily="34" charset="0"/>
                <a:cs typeface="Calibri Light" panose="020F0302020204030204" pitchFamily="34" charset="0"/>
              </a:rPr>
              <a:t>זוג </a:t>
            </a:r>
            <a:r>
              <a:rPr lang="he-IL" sz="2800" dirty="0" err="1">
                <a:latin typeface="Calibri Light" panose="020F0302020204030204" pitchFamily="34" charset="0"/>
                <a:cs typeface="Calibri Light" panose="020F0302020204030204" pitchFamily="34" charset="0"/>
              </a:rPr>
              <a:t>ממילווקי</a:t>
            </a:r>
            <a:r>
              <a:rPr lang="he-IL" sz="2800" dirty="0">
                <a:latin typeface="Calibri Light" panose="020F0302020204030204" pitchFamily="34" charset="0"/>
                <a:cs typeface="Calibri Light" panose="020F0302020204030204" pitchFamily="34" charset="0"/>
              </a:rPr>
              <a:t> דיווח על כך שמערכת הבית החכם שלהם נפרצה והאקרים השתלטו על הבית החכם. התוקף השמיע מוזיקה בווליום גבוה ודיבר איתם באמצעות מצלמה במטבח. הוא שינה את טמפרטורת החדר על ידי שליטה במזגן.</a:t>
            </a:r>
          </a:p>
        </p:txBody>
      </p:sp>
    </p:spTree>
    <p:extLst>
      <p:ext uri="{BB962C8B-B14F-4D97-AF65-F5344CB8AC3E}">
        <p14:creationId xmlns:p14="http://schemas.microsoft.com/office/powerpoint/2010/main" val="67427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E66D9-0800-4AB6-A98F-FEF8C1EF5F23}"/>
              </a:ext>
            </a:extLst>
          </p:cNvPr>
          <p:cNvSpPr>
            <a:spLocks noGrp="1"/>
          </p:cNvSpPr>
          <p:nvPr>
            <p:ph type="title"/>
          </p:nvPr>
        </p:nvSpPr>
        <p:spPr>
          <a:xfrm>
            <a:off x="777240" y="346075"/>
            <a:ext cx="10659110" cy="1325563"/>
          </a:xfrm>
        </p:spPr>
        <p:txBody>
          <a:bodyPr>
            <a:normAutofit/>
          </a:bodyPr>
          <a:lstStyle/>
          <a:p>
            <a:pPr algn="r" rtl="1"/>
            <a:r>
              <a:rPr lang="en-US" sz="4400" dirty="0">
                <a:latin typeface="Calibri" panose="020F0502020204030204" pitchFamily="34" charset="0"/>
                <a:cs typeface="Calibri" panose="020F0502020204030204" pitchFamily="34" charset="0"/>
              </a:rPr>
              <a:t>IoT</a:t>
            </a:r>
            <a:r>
              <a:rPr lang="he-IL" sz="4400" dirty="0">
                <a:latin typeface="Calibri" panose="020F0502020204030204" pitchFamily="34" charset="0"/>
                <a:cs typeface="Calibri" panose="020F0502020204030204" pitchFamily="34" charset="0"/>
              </a:rPr>
              <a:t> ובית חכם- איך אפשר לנסות למנוע את הסכנות?</a:t>
            </a:r>
            <a:endParaRPr lang="en-IL" sz="4400" dirty="0">
              <a:latin typeface="Calibri" panose="020F0502020204030204" pitchFamily="34" charset="0"/>
              <a:cs typeface="Calibri" panose="020F0502020204030204" pitchFamily="34" charset="0"/>
            </a:endParaRPr>
          </a:p>
        </p:txBody>
      </p:sp>
      <p:sp>
        <p:nvSpPr>
          <p:cNvPr id="6" name="Content Placeholder 2">
            <a:extLst>
              <a:ext uri="{FF2B5EF4-FFF2-40B4-BE49-F238E27FC236}">
                <a16:creationId xmlns:a16="http://schemas.microsoft.com/office/drawing/2014/main" id="{758C1126-59A4-4C23-9B01-032591A20701}"/>
              </a:ext>
            </a:extLst>
          </p:cNvPr>
          <p:cNvSpPr>
            <a:spLocks noGrp="1"/>
          </p:cNvSpPr>
          <p:nvPr>
            <p:ph idx="1"/>
          </p:nvPr>
        </p:nvSpPr>
        <p:spPr>
          <a:xfrm>
            <a:off x="777240" y="1825624"/>
            <a:ext cx="10659110" cy="4667251"/>
          </a:xfrm>
        </p:spPr>
        <p:txBody>
          <a:bodyPr>
            <a:normAutofit fontScale="70000" lnSpcReduction="20000"/>
          </a:bodyPr>
          <a:lstStyle/>
          <a:p>
            <a:pPr algn="r" rtl="1">
              <a:lnSpc>
                <a:spcPct val="150000"/>
              </a:lnSpc>
            </a:pPr>
            <a:r>
              <a:rPr lang="he-IL" sz="2800" b="1" dirty="0">
                <a:latin typeface="Calibri Light" panose="020F0302020204030204" pitchFamily="34" charset="0"/>
                <a:cs typeface="Calibri Light" panose="020F0302020204030204" pitchFamily="34" charset="0"/>
              </a:rPr>
              <a:t>שימוש ב-</a:t>
            </a:r>
            <a:r>
              <a:rPr lang="en-US" sz="2800" b="1" i="0" dirty="0">
                <a:solidFill>
                  <a:srgbClr val="292929"/>
                </a:solidFill>
                <a:effectLst/>
                <a:latin typeface="Calibri Light" panose="020F0302020204030204" pitchFamily="34" charset="0"/>
                <a:cs typeface="Calibri Light" panose="020F0302020204030204" pitchFamily="34" charset="0"/>
              </a:rPr>
              <a:t>Two-Factor Authentication</a:t>
            </a:r>
            <a:r>
              <a:rPr lang="he-IL" sz="2800" b="1" i="0" dirty="0">
                <a:solidFill>
                  <a:srgbClr val="292929"/>
                </a:solidFill>
                <a:effectLst/>
                <a:latin typeface="Calibri Light" panose="020F0302020204030204" pitchFamily="34" charset="0"/>
                <a:cs typeface="Calibri Light" panose="020F0302020204030204" pitchFamily="34" charset="0"/>
              </a:rPr>
              <a:t>-</a:t>
            </a:r>
            <a:r>
              <a:rPr lang="he-IL" sz="2800" i="0" dirty="0">
                <a:solidFill>
                  <a:srgbClr val="292929"/>
                </a:solidFill>
                <a:effectLst/>
                <a:latin typeface="Calibri Light" panose="020F0302020204030204" pitchFamily="34" charset="0"/>
                <a:cs typeface="Calibri Light" panose="020F0302020204030204" pitchFamily="34" charset="0"/>
              </a:rPr>
              <a:t> אימות דו-שלבי על ידי סיסמה ועל ידי גורם נוסף כמו קוד שנשלח בהודעת טקסט</a:t>
            </a:r>
          </a:p>
          <a:p>
            <a:pPr algn="r" rtl="1">
              <a:lnSpc>
                <a:spcPct val="150000"/>
              </a:lnSpc>
            </a:pPr>
            <a:r>
              <a:rPr lang="he-IL" sz="2800" b="1" dirty="0">
                <a:solidFill>
                  <a:srgbClr val="292929"/>
                </a:solidFill>
                <a:latin typeface="Calibri Light" panose="020F0302020204030204" pitchFamily="34" charset="0"/>
                <a:cs typeface="Calibri Light" panose="020F0302020204030204" pitchFamily="34" charset="0"/>
              </a:rPr>
              <a:t>עדכונים-</a:t>
            </a:r>
            <a:r>
              <a:rPr lang="he-IL" sz="2800" dirty="0">
                <a:solidFill>
                  <a:srgbClr val="292929"/>
                </a:solidFill>
                <a:latin typeface="Calibri Light" panose="020F0302020204030204" pitchFamily="34" charset="0"/>
                <a:cs typeface="Calibri Light" panose="020F0302020204030204" pitchFamily="34" charset="0"/>
              </a:rPr>
              <a:t> לעדכן באופן אוטומטי עדכוני אבטחה שונים שיוצאים לשוק. בעדכונים הללו, החברות מפרסמות עדכוני אבטחה וככה העדכון מבטיח שלמכשירים יהיו את אמצעי הנגד העדכניים ביותר נגד תוכנות זדוניות. כמו כן, עדכונים עוזרים לנקות פגמי אבטחה מגרסאות ישנות.</a:t>
            </a:r>
          </a:p>
          <a:p>
            <a:pPr algn="r" rtl="1">
              <a:lnSpc>
                <a:spcPct val="150000"/>
              </a:lnSpc>
            </a:pPr>
            <a:r>
              <a:rPr lang="he-IL" sz="2800" b="1" i="0" dirty="0">
                <a:solidFill>
                  <a:srgbClr val="292929"/>
                </a:solidFill>
                <a:effectLst/>
                <a:latin typeface="Calibri Light" panose="020F0302020204030204" pitchFamily="34" charset="0"/>
                <a:cs typeface="Calibri Light" panose="020F0302020204030204" pitchFamily="34" charset="0"/>
              </a:rPr>
              <a:t>לחלק א</a:t>
            </a:r>
            <a:r>
              <a:rPr lang="he-IL" sz="2800" b="1" dirty="0">
                <a:solidFill>
                  <a:srgbClr val="292929"/>
                </a:solidFill>
                <a:latin typeface="Calibri Light" panose="020F0302020204030204" pitchFamily="34" charset="0"/>
                <a:cs typeface="Calibri Light" panose="020F0302020204030204" pitchFamily="34" charset="0"/>
              </a:rPr>
              <a:t>ת הרשת-</a:t>
            </a:r>
            <a:r>
              <a:rPr lang="he-IL" sz="2800" dirty="0">
                <a:solidFill>
                  <a:srgbClr val="292929"/>
                </a:solidFill>
                <a:latin typeface="Calibri Light" panose="020F0302020204030204" pitchFamily="34" charset="0"/>
                <a:cs typeface="Calibri Light" panose="020F0302020204030204" pitchFamily="34" charset="0"/>
              </a:rPr>
              <a:t> אפשר לחלק את הרשת לרשתות קטנות יותר ולהפריד בין המכשירים והמידע וככה, גם אם תהיה פריצה, לא כל המידע יילקח וייפגם כי המידע והמכשירים מחולקים</a:t>
            </a:r>
          </a:p>
          <a:p>
            <a:pPr algn="r" rtl="1">
              <a:lnSpc>
                <a:spcPct val="150000"/>
              </a:lnSpc>
            </a:pPr>
            <a:r>
              <a:rPr lang="he-IL" sz="2800" b="1" i="0" dirty="0">
                <a:solidFill>
                  <a:srgbClr val="292929"/>
                </a:solidFill>
                <a:effectLst/>
                <a:latin typeface="Calibri Light" panose="020F0302020204030204" pitchFamily="34" charset="0"/>
                <a:cs typeface="Calibri Light" panose="020F0302020204030204" pitchFamily="34" charset="0"/>
              </a:rPr>
              <a:t>לעקוב אחרי הרשת-</a:t>
            </a:r>
            <a:r>
              <a:rPr lang="he-IL" sz="2800" i="0" dirty="0">
                <a:solidFill>
                  <a:srgbClr val="292929"/>
                </a:solidFill>
                <a:effectLst/>
                <a:latin typeface="Calibri Light" panose="020F0302020204030204" pitchFamily="34" charset="0"/>
                <a:cs typeface="Calibri Light" panose="020F0302020204030204" pitchFamily="34" charset="0"/>
              </a:rPr>
              <a:t> אפשר להוריד תוכנות שונות המנטרות את הרשת ומאתרות נקודות תורפה. דבר זה מאפשר ניתוח ביצועים בזמן אמת ואם מתגלה בעיה, מתקבלת התראה מיידית. המעקב אחר הרשת יכול לעזור לזהות דפוסים ובעיות שונות.</a:t>
            </a:r>
            <a:endParaRPr lang="en-US" sz="2800" b="1" i="0" dirty="0">
              <a:solidFill>
                <a:srgbClr val="292929"/>
              </a:solidFill>
              <a:effectLst/>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907081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E66D9-0800-4AB6-A98F-FEF8C1EF5F23}"/>
              </a:ext>
            </a:extLst>
          </p:cNvPr>
          <p:cNvSpPr>
            <a:spLocks noGrp="1"/>
          </p:cNvSpPr>
          <p:nvPr>
            <p:ph type="title"/>
          </p:nvPr>
        </p:nvSpPr>
        <p:spPr/>
        <p:txBody>
          <a:bodyPr>
            <a:normAutofit/>
          </a:bodyPr>
          <a:lstStyle/>
          <a:p>
            <a:pPr algn="r" rtl="1"/>
            <a:r>
              <a:rPr lang="en-US" sz="4400" dirty="0">
                <a:latin typeface="Calibri" panose="020F0502020204030204" pitchFamily="34" charset="0"/>
                <a:cs typeface="Calibri" panose="020F0502020204030204" pitchFamily="34" charset="0"/>
              </a:rPr>
              <a:t>IoT</a:t>
            </a:r>
            <a:r>
              <a:rPr lang="he-IL" sz="4400" dirty="0">
                <a:latin typeface="Calibri" panose="020F0502020204030204" pitchFamily="34" charset="0"/>
                <a:cs typeface="Calibri" panose="020F0502020204030204" pitchFamily="34" charset="0"/>
              </a:rPr>
              <a:t> ובית חכם- איך אפשר לנסות למנוע את הסכנות?</a:t>
            </a:r>
            <a:endParaRPr lang="en-IL" sz="4400" dirty="0">
              <a:latin typeface="Calibri" panose="020F0502020204030204" pitchFamily="34" charset="0"/>
              <a:cs typeface="Calibri" panose="020F0502020204030204" pitchFamily="34" charset="0"/>
            </a:endParaRPr>
          </a:p>
        </p:txBody>
      </p:sp>
      <p:sp>
        <p:nvSpPr>
          <p:cNvPr id="6" name="Content Placeholder 2">
            <a:extLst>
              <a:ext uri="{FF2B5EF4-FFF2-40B4-BE49-F238E27FC236}">
                <a16:creationId xmlns:a16="http://schemas.microsoft.com/office/drawing/2014/main" id="{758C1126-59A4-4C23-9B01-032591A20701}"/>
              </a:ext>
            </a:extLst>
          </p:cNvPr>
          <p:cNvSpPr>
            <a:spLocks noGrp="1"/>
          </p:cNvSpPr>
          <p:nvPr>
            <p:ph idx="1"/>
          </p:nvPr>
        </p:nvSpPr>
        <p:spPr>
          <a:xfrm>
            <a:off x="777240" y="1825624"/>
            <a:ext cx="10659110" cy="4667251"/>
          </a:xfrm>
        </p:spPr>
        <p:txBody>
          <a:bodyPr>
            <a:normAutofit fontScale="92500" lnSpcReduction="10000"/>
          </a:bodyPr>
          <a:lstStyle/>
          <a:p>
            <a:pPr algn="r" rtl="1">
              <a:lnSpc>
                <a:spcPct val="150000"/>
              </a:lnSpc>
            </a:pPr>
            <a:r>
              <a:rPr lang="he-IL" sz="2800" i="0" dirty="0">
                <a:solidFill>
                  <a:srgbClr val="292929"/>
                </a:solidFill>
                <a:effectLst/>
                <a:latin typeface="Calibri Light" panose="020F0302020204030204" pitchFamily="34" charset="0"/>
                <a:cs typeface="Calibri Light" panose="020F0302020204030204" pitchFamily="34" charset="0"/>
              </a:rPr>
              <a:t>נניח שיש</a:t>
            </a:r>
            <a:r>
              <a:rPr lang="he-IL" sz="2800" dirty="0">
                <a:solidFill>
                  <a:srgbClr val="292929"/>
                </a:solidFill>
                <a:latin typeface="Calibri Light" panose="020F0302020204030204" pitchFamily="34" charset="0"/>
                <a:cs typeface="Calibri Light" panose="020F0302020204030204" pitchFamily="34" charset="0"/>
              </a:rPr>
              <a:t>נו האקר שמאזין לטלפון שלי ואני רוצה בדיוק להתחבר לרכזת בית חכם שלי על מנת להדליק את המזגן בבית לפני שאני מגיעה. בדרך כלל, האפליקציות השונות יבקשו התחברות עם שם משתמש וסיסמה. במידה ופתאום יש בעיית אבטחה באפליקציית הבית החכם ואני הזנתי את שם המשתמש והסיסמה שלי </a:t>
            </a:r>
            <a:r>
              <a:rPr lang="he-IL" sz="2800" dirty="0" err="1">
                <a:solidFill>
                  <a:srgbClr val="292929"/>
                </a:solidFill>
                <a:latin typeface="Calibri Light" panose="020F0302020204030204" pitchFamily="34" charset="0"/>
                <a:cs typeface="Calibri Light" panose="020F0302020204030204" pitchFamily="34" charset="0"/>
              </a:rPr>
              <a:t>וההאקר</a:t>
            </a:r>
            <a:r>
              <a:rPr lang="he-IL" sz="2800" dirty="0">
                <a:solidFill>
                  <a:srgbClr val="292929"/>
                </a:solidFill>
                <a:latin typeface="Calibri Light" panose="020F0302020204030204" pitchFamily="34" charset="0"/>
                <a:cs typeface="Calibri Light" panose="020F0302020204030204" pitchFamily="34" charset="0"/>
              </a:rPr>
              <a:t> הצליח לגלות את שני הנתונים- </a:t>
            </a:r>
            <a:r>
              <a:rPr lang="he-IL" sz="2800" dirty="0" err="1">
                <a:solidFill>
                  <a:srgbClr val="292929"/>
                </a:solidFill>
                <a:latin typeface="Calibri Light" panose="020F0302020204030204" pitchFamily="34" charset="0"/>
                <a:cs typeface="Calibri Light" panose="020F0302020204030204" pitchFamily="34" charset="0"/>
              </a:rPr>
              <a:t>ההאקר</a:t>
            </a:r>
            <a:r>
              <a:rPr lang="he-IL" sz="2800" dirty="0">
                <a:solidFill>
                  <a:srgbClr val="292929"/>
                </a:solidFill>
                <a:latin typeface="Calibri Light" panose="020F0302020204030204" pitchFamily="34" charset="0"/>
                <a:cs typeface="Calibri Light" panose="020F0302020204030204" pitchFamily="34" charset="0"/>
              </a:rPr>
              <a:t> הצליח לפרוץ לכל הנתונים השמורים על המוצרים החכמים ויש לו שליטה על כל המוצרים הללו. במידה והשתמשתי בשיטת </a:t>
            </a:r>
            <a:r>
              <a:rPr lang="en-US" sz="2800" i="0" dirty="0">
                <a:solidFill>
                  <a:srgbClr val="292929"/>
                </a:solidFill>
                <a:effectLst/>
                <a:latin typeface="Calibri Light" panose="020F0302020204030204" pitchFamily="34" charset="0"/>
                <a:cs typeface="Calibri Light" panose="020F0302020204030204" pitchFamily="34" charset="0"/>
              </a:rPr>
              <a:t>Two-Factor Authentication</a:t>
            </a:r>
            <a:r>
              <a:rPr lang="he-IL" sz="2800" i="0" dirty="0">
                <a:solidFill>
                  <a:srgbClr val="292929"/>
                </a:solidFill>
                <a:effectLst/>
                <a:latin typeface="Calibri Light" panose="020F0302020204030204" pitchFamily="34" charset="0"/>
                <a:cs typeface="Calibri Light" panose="020F0302020204030204" pitchFamily="34" charset="0"/>
              </a:rPr>
              <a:t>, </a:t>
            </a:r>
            <a:r>
              <a:rPr lang="he-IL" sz="2800" i="0" dirty="0" err="1">
                <a:solidFill>
                  <a:srgbClr val="292929"/>
                </a:solidFill>
                <a:effectLst/>
                <a:latin typeface="Calibri Light" panose="020F0302020204030204" pitchFamily="34" charset="0"/>
                <a:cs typeface="Calibri Light" panose="020F0302020204030204" pitchFamily="34" charset="0"/>
              </a:rPr>
              <a:t>ההאקר</a:t>
            </a:r>
            <a:r>
              <a:rPr lang="he-IL" sz="2800" i="0" dirty="0">
                <a:solidFill>
                  <a:srgbClr val="292929"/>
                </a:solidFill>
                <a:effectLst/>
                <a:latin typeface="Calibri Light" panose="020F0302020204030204" pitchFamily="34" charset="0"/>
                <a:cs typeface="Calibri Light" panose="020F0302020204030204" pitchFamily="34" charset="0"/>
              </a:rPr>
              <a:t> יצטרך גורם נוסף כדי </a:t>
            </a:r>
            <a:r>
              <a:rPr lang="he-IL" sz="2800" i="0">
                <a:solidFill>
                  <a:srgbClr val="292929"/>
                </a:solidFill>
                <a:effectLst/>
                <a:latin typeface="Calibri Light" panose="020F0302020204030204" pitchFamily="34" charset="0"/>
                <a:cs typeface="Calibri Light" panose="020F0302020204030204" pitchFamily="34" charset="0"/>
              </a:rPr>
              <a:t>לפרוץ לתוכנה </a:t>
            </a:r>
            <a:r>
              <a:rPr lang="he-IL" sz="2800" i="0" dirty="0">
                <a:solidFill>
                  <a:srgbClr val="292929"/>
                </a:solidFill>
                <a:effectLst/>
                <a:latin typeface="Calibri Light" panose="020F0302020204030204" pitchFamily="34" charset="0"/>
                <a:cs typeface="Calibri Light" panose="020F0302020204030204" pitchFamily="34" charset="0"/>
              </a:rPr>
              <a:t>שמרכזת את הנתונים על כל המכשירים וממנה מתבצעת השליטה.</a:t>
            </a:r>
            <a:endParaRPr lang="en-US" sz="2800" i="0" dirty="0">
              <a:solidFill>
                <a:srgbClr val="292929"/>
              </a:solidFill>
              <a:effectLst/>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367172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E66D9-0800-4AB6-A98F-FEF8C1EF5F23}"/>
              </a:ext>
            </a:extLst>
          </p:cNvPr>
          <p:cNvSpPr>
            <a:spLocks noGrp="1"/>
          </p:cNvSpPr>
          <p:nvPr>
            <p:ph type="title"/>
          </p:nvPr>
        </p:nvSpPr>
        <p:spPr/>
        <p:txBody>
          <a:bodyPr>
            <a:normAutofit/>
          </a:bodyPr>
          <a:lstStyle/>
          <a:p>
            <a:pPr algn="r" rtl="1"/>
            <a:r>
              <a:rPr lang="en-US" sz="4400">
                <a:latin typeface="Calibri" panose="020F0502020204030204" pitchFamily="34" charset="0"/>
                <a:cs typeface="Calibri" panose="020F0502020204030204" pitchFamily="34" charset="0"/>
              </a:rPr>
              <a:t>IoT</a:t>
            </a:r>
            <a:r>
              <a:rPr lang="he-IL" sz="4400">
                <a:latin typeface="Calibri" panose="020F0502020204030204" pitchFamily="34" charset="0"/>
                <a:cs typeface="Calibri" panose="020F0502020204030204" pitchFamily="34" charset="0"/>
              </a:rPr>
              <a:t> פתרונות אבטחה </a:t>
            </a:r>
            <a:endParaRPr lang="en-IL" sz="4400" dirty="0">
              <a:latin typeface="Calibri" panose="020F0502020204030204" pitchFamily="34" charset="0"/>
              <a:cs typeface="Calibri" panose="020F0502020204030204" pitchFamily="34" charset="0"/>
            </a:endParaRPr>
          </a:p>
        </p:txBody>
      </p:sp>
      <p:sp>
        <p:nvSpPr>
          <p:cNvPr id="6" name="Content Placeholder 2">
            <a:extLst>
              <a:ext uri="{FF2B5EF4-FFF2-40B4-BE49-F238E27FC236}">
                <a16:creationId xmlns:a16="http://schemas.microsoft.com/office/drawing/2014/main" id="{758C1126-59A4-4C23-9B01-032591A20701}"/>
              </a:ext>
            </a:extLst>
          </p:cNvPr>
          <p:cNvSpPr>
            <a:spLocks noGrp="1"/>
          </p:cNvSpPr>
          <p:nvPr>
            <p:ph idx="1"/>
          </p:nvPr>
        </p:nvSpPr>
        <p:spPr>
          <a:xfrm>
            <a:off x="777240" y="1825624"/>
            <a:ext cx="10659110" cy="4667251"/>
          </a:xfrm>
        </p:spPr>
        <p:txBody>
          <a:bodyPr>
            <a:normAutofit fontScale="85000" lnSpcReduction="10000"/>
          </a:bodyPr>
          <a:lstStyle/>
          <a:p>
            <a:pPr algn="r" rtl="1">
              <a:lnSpc>
                <a:spcPct val="150000"/>
              </a:lnSpc>
            </a:pPr>
            <a:r>
              <a:rPr lang="en-US" sz="2800" b="1" i="0" dirty="0">
                <a:solidFill>
                  <a:schemeClr val="tx1"/>
                </a:solidFill>
                <a:effectLst/>
                <a:latin typeface="Calibri Light" panose="020F0302020204030204" pitchFamily="34" charset="0"/>
                <a:cs typeface="Calibri Light" panose="020F0302020204030204" pitchFamily="34" charset="0"/>
              </a:rPr>
              <a:t>Palo Alto Networks’ IoT security solution</a:t>
            </a:r>
            <a:r>
              <a:rPr lang="he-IL" sz="2800" dirty="0">
                <a:latin typeface="Calibri Light" panose="020F0302020204030204" pitchFamily="34" charset="0"/>
                <a:cs typeface="Calibri Light" panose="020F0302020204030204" pitchFamily="34" charset="0"/>
              </a:rPr>
              <a:t>- פתרון הכולל חומת אש המבוססת על חומרה וירטואלית, כלי זיהוי, מכשירים וכלים אחרים שנועדו לספק נראות והגנה למכשירים לא מנוהלים.</a:t>
            </a:r>
          </a:p>
          <a:p>
            <a:pPr algn="r" rtl="1">
              <a:lnSpc>
                <a:spcPct val="150000"/>
              </a:lnSpc>
            </a:pPr>
            <a:r>
              <a:rPr lang="en-US" sz="2800" b="1" i="0" dirty="0">
                <a:solidFill>
                  <a:srgbClr val="0C0C35"/>
                </a:solidFill>
                <a:effectLst/>
                <a:latin typeface="Calibri Light" panose="020F0302020204030204" pitchFamily="34" charset="0"/>
                <a:cs typeface="Calibri Light" panose="020F0302020204030204" pitchFamily="34" charset="0"/>
              </a:rPr>
              <a:t>Trustwave</a:t>
            </a:r>
            <a:r>
              <a:rPr lang="he-IL" sz="2800" b="1" i="0" dirty="0">
                <a:solidFill>
                  <a:srgbClr val="292929"/>
                </a:solidFill>
                <a:effectLst/>
                <a:latin typeface="Calibri Light" panose="020F0302020204030204" pitchFamily="34" charset="0"/>
                <a:cs typeface="Calibri Light" panose="020F0302020204030204" pitchFamily="34" charset="0"/>
              </a:rPr>
              <a:t>-</a:t>
            </a:r>
            <a:r>
              <a:rPr lang="he-IL" sz="2800" i="0" dirty="0">
                <a:solidFill>
                  <a:srgbClr val="292929"/>
                </a:solidFill>
                <a:effectLst/>
                <a:latin typeface="Calibri Light" panose="020F0302020204030204" pitchFamily="34" charset="0"/>
                <a:cs typeface="Calibri Light" panose="020F0302020204030204" pitchFamily="34" charset="0"/>
              </a:rPr>
              <a:t> מנתחת את הרשת במטרה לאתר נקודות תורפה במכשירים מחוברים ובשרתים. שירותי הענן מקיימים איתם אינטראקציה מה שמאפשר להתכונן למתקפות מבעוד מועד.</a:t>
            </a:r>
          </a:p>
          <a:p>
            <a:pPr algn="r" rtl="1">
              <a:lnSpc>
                <a:spcPct val="150000"/>
              </a:lnSpc>
            </a:pPr>
            <a:r>
              <a:rPr lang="en-US" sz="2800" b="1" dirty="0" err="1">
                <a:solidFill>
                  <a:srgbClr val="292929"/>
                </a:solidFill>
                <a:latin typeface="Calibri Light" panose="020F0302020204030204" pitchFamily="34" charset="0"/>
                <a:cs typeface="Calibri Light" panose="020F0302020204030204" pitchFamily="34" charset="0"/>
              </a:rPr>
              <a:t>Armis</a:t>
            </a:r>
            <a:r>
              <a:rPr lang="he-IL" sz="2800" b="1" dirty="0">
                <a:solidFill>
                  <a:srgbClr val="292929"/>
                </a:solidFill>
                <a:latin typeface="Calibri Light" panose="020F0302020204030204" pitchFamily="34" charset="0"/>
                <a:cs typeface="Calibri Light" panose="020F0302020204030204" pitchFamily="34" charset="0"/>
              </a:rPr>
              <a:t>-</a:t>
            </a:r>
            <a:r>
              <a:rPr lang="he-IL" sz="2800" dirty="0">
                <a:solidFill>
                  <a:srgbClr val="292929"/>
                </a:solidFill>
                <a:latin typeface="Calibri Light" panose="020F0302020204030204" pitchFamily="34" charset="0"/>
                <a:cs typeface="Calibri Light" panose="020F0302020204030204" pitchFamily="34" charset="0"/>
              </a:rPr>
              <a:t> יוצר עבור נכסים קריטיים כמו שירותי בריאות. התוכנה סורקת תעבורת נתונים אל מכשירים ומתוך המכשירים ומעבדת את התעבורה כדי לזהות נקודת תורפה ומבצעת אבטחה אוטומטית וניטור רציף על המכשירים.</a:t>
            </a:r>
          </a:p>
        </p:txBody>
      </p:sp>
      <p:pic>
        <p:nvPicPr>
          <p:cNvPr id="4098" name="Picture 2" descr="New Trustwave Platform Redefines Cloud-Based Security - Australian Cyber  Security Magazine">
            <a:extLst>
              <a:ext uri="{FF2B5EF4-FFF2-40B4-BE49-F238E27FC236}">
                <a16:creationId xmlns:a16="http://schemas.microsoft.com/office/drawing/2014/main" id="{222A3D3E-45CE-46F7-AD8C-013F07B2CC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711" t="33839" r="15190" b="36532"/>
          <a:stretch/>
        </p:blipFill>
        <p:spPr bwMode="auto">
          <a:xfrm>
            <a:off x="5143502" y="5879350"/>
            <a:ext cx="3733800" cy="74846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Palo Alto Networks Firewall (NGFW) Security Policy Automation | Tufin">
            <a:extLst>
              <a:ext uri="{FF2B5EF4-FFF2-40B4-BE49-F238E27FC236}">
                <a16:creationId xmlns:a16="http://schemas.microsoft.com/office/drawing/2014/main" id="{C10489FC-F367-48E0-A5DB-3173E68D62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36" t="40000" r="4075" b="40186"/>
          <a:stretch/>
        </p:blipFill>
        <p:spPr bwMode="auto">
          <a:xfrm>
            <a:off x="1517650" y="596172"/>
            <a:ext cx="3873500" cy="86346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gentless Device Intelligence | Armis Security">
            <a:extLst>
              <a:ext uri="{FF2B5EF4-FFF2-40B4-BE49-F238E27FC236}">
                <a16:creationId xmlns:a16="http://schemas.microsoft.com/office/drawing/2014/main" id="{A0714E1C-F52B-48D2-987F-F1F3B3FB631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889" t="26691" r="19889" b="25705"/>
          <a:stretch/>
        </p:blipFill>
        <p:spPr bwMode="auto">
          <a:xfrm>
            <a:off x="292100" y="5251910"/>
            <a:ext cx="3022600" cy="1240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5465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E66D9-0800-4AB6-A98F-FEF8C1EF5F23}"/>
              </a:ext>
            </a:extLst>
          </p:cNvPr>
          <p:cNvSpPr>
            <a:spLocks noGrp="1"/>
          </p:cNvSpPr>
          <p:nvPr>
            <p:ph type="title"/>
          </p:nvPr>
        </p:nvSpPr>
        <p:spPr/>
        <p:txBody>
          <a:bodyPr>
            <a:normAutofit/>
          </a:bodyPr>
          <a:lstStyle/>
          <a:p>
            <a:pPr algn="r" rtl="1"/>
            <a:r>
              <a:rPr lang="en-US" sz="4400" dirty="0">
                <a:latin typeface="Calibri" panose="020F0502020204030204" pitchFamily="34" charset="0"/>
                <a:cs typeface="Calibri" panose="020F0502020204030204" pitchFamily="34" charset="0"/>
              </a:rPr>
              <a:t>IoT</a:t>
            </a:r>
            <a:r>
              <a:rPr lang="he-IL" sz="4400" dirty="0">
                <a:latin typeface="Calibri" panose="020F0502020204030204" pitchFamily="34" charset="0"/>
                <a:cs typeface="Calibri" panose="020F0502020204030204" pitchFamily="34" charset="0"/>
              </a:rPr>
              <a:t> פתרונות אבטחה- תרחיש</a:t>
            </a:r>
            <a:endParaRPr lang="en-IL" sz="4400" dirty="0">
              <a:latin typeface="Calibri" panose="020F0502020204030204" pitchFamily="34" charset="0"/>
              <a:cs typeface="Calibri" panose="020F0502020204030204" pitchFamily="34" charset="0"/>
            </a:endParaRPr>
          </a:p>
        </p:txBody>
      </p:sp>
      <p:sp>
        <p:nvSpPr>
          <p:cNvPr id="6" name="Content Placeholder 2">
            <a:extLst>
              <a:ext uri="{FF2B5EF4-FFF2-40B4-BE49-F238E27FC236}">
                <a16:creationId xmlns:a16="http://schemas.microsoft.com/office/drawing/2014/main" id="{758C1126-59A4-4C23-9B01-032591A20701}"/>
              </a:ext>
            </a:extLst>
          </p:cNvPr>
          <p:cNvSpPr>
            <a:spLocks noGrp="1"/>
          </p:cNvSpPr>
          <p:nvPr>
            <p:ph idx="1"/>
          </p:nvPr>
        </p:nvSpPr>
        <p:spPr>
          <a:xfrm>
            <a:off x="777240" y="1825624"/>
            <a:ext cx="10659110" cy="3175001"/>
          </a:xfrm>
        </p:spPr>
        <p:txBody>
          <a:bodyPr>
            <a:normAutofit fontScale="92500" lnSpcReduction="20000"/>
          </a:bodyPr>
          <a:lstStyle/>
          <a:p>
            <a:pPr algn="r" rtl="1">
              <a:lnSpc>
                <a:spcPct val="150000"/>
              </a:lnSpc>
            </a:pPr>
            <a:r>
              <a:rPr lang="he-IL" sz="2800" dirty="0">
                <a:solidFill>
                  <a:srgbClr val="292929"/>
                </a:solidFill>
                <a:latin typeface="Calibri Light" panose="020F0302020204030204" pitchFamily="34" charset="0"/>
                <a:cs typeface="Calibri Light" panose="020F0302020204030204" pitchFamily="34" charset="0"/>
              </a:rPr>
              <a:t>נניח שהתקנתי בית חכם אצלי בבית ורכשתי את המוצר של </a:t>
            </a:r>
            <a:r>
              <a:rPr lang="en-US" sz="2800" dirty="0">
                <a:solidFill>
                  <a:srgbClr val="292929"/>
                </a:solidFill>
                <a:latin typeface="Calibri Light" panose="020F0302020204030204" pitchFamily="34" charset="0"/>
                <a:cs typeface="Calibri Light" panose="020F0302020204030204" pitchFamily="34" charset="0"/>
              </a:rPr>
              <a:t>Trustwave</a:t>
            </a:r>
            <a:r>
              <a:rPr lang="he-IL" sz="2800" dirty="0">
                <a:solidFill>
                  <a:srgbClr val="292929"/>
                </a:solidFill>
                <a:latin typeface="Calibri Light" panose="020F0302020204030204" pitchFamily="34" charset="0"/>
                <a:cs typeface="Calibri Light" panose="020F0302020204030204" pitchFamily="34" charset="0"/>
              </a:rPr>
              <a:t> שעוקב אחרי הרשת שלי ואחרי </a:t>
            </a:r>
            <a:r>
              <a:rPr lang="he-IL" sz="2800" dirty="0" err="1">
                <a:solidFill>
                  <a:srgbClr val="292929"/>
                </a:solidFill>
                <a:latin typeface="Calibri Light" panose="020F0302020204030204" pitchFamily="34" charset="0"/>
                <a:cs typeface="Calibri Light" panose="020F0302020204030204" pitchFamily="34" charset="0"/>
              </a:rPr>
              <a:t>הפקטות</a:t>
            </a:r>
            <a:r>
              <a:rPr lang="he-IL" sz="2800" dirty="0">
                <a:solidFill>
                  <a:srgbClr val="292929"/>
                </a:solidFill>
                <a:latin typeface="Calibri Light" panose="020F0302020204030204" pitchFamily="34" charset="0"/>
                <a:cs typeface="Calibri Light" panose="020F0302020204030204" pitchFamily="34" charset="0"/>
              </a:rPr>
              <a:t> שנשלחות אצלי בתעבורה במכשירים בבית החכם. התוכנה יכולה לקלוט את דפוס התקשורת שיש בדרך כלל, ולאחר מכן לזהות דפוס שונה כאשר האקר מתחיל לרחרח לי בבית החכם. למשל- שליחת </a:t>
            </a:r>
            <a:r>
              <a:rPr lang="he-IL" sz="2800" dirty="0" err="1">
                <a:solidFill>
                  <a:srgbClr val="292929"/>
                </a:solidFill>
                <a:latin typeface="Calibri Light" panose="020F0302020204030204" pitchFamily="34" charset="0"/>
                <a:cs typeface="Calibri Light" panose="020F0302020204030204" pitchFamily="34" charset="0"/>
              </a:rPr>
              <a:t>פקטה</a:t>
            </a:r>
            <a:r>
              <a:rPr lang="he-IL" sz="2800" dirty="0">
                <a:solidFill>
                  <a:srgbClr val="292929"/>
                </a:solidFill>
                <a:latin typeface="Calibri Light" panose="020F0302020204030204" pitchFamily="34" charset="0"/>
                <a:cs typeface="Calibri Light" panose="020F0302020204030204" pitchFamily="34" charset="0"/>
              </a:rPr>
              <a:t> שלא נשלחת בדרך כלל ויכולה להעלות חשד, כתובת חדשה שפתאום התחברה לי לרשת וכדומה. ככה, אני יכולה לדעת כשמישהו פורץ לי לבית החכם ולנסות ולהגן על הרשת.</a:t>
            </a:r>
          </a:p>
        </p:txBody>
      </p:sp>
      <p:graphicFrame>
        <p:nvGraphicFramePr>
          <p:cNvPr id="5" name="Diagram 4">
            <a:extLst>
              <a:ext uri="{FF2B5EF4-FFF2-40B4-BE49-F238E27FC236}">
                <a16:creationId xmlns:a16="http://schemas.microsoft.com/office/drawing/2014/main" id="{D8484A9F-B36D-455A-BAC4-DD352389CF42}"/>
              </a:ext>
            </a:extLst>
          </p:cNvPr>
          <p:cNvGraphicFramePr/>
          <p:nvPr>
            <p:extLst>
              <p:ext uri="{D42A27DB-BD31-4B8C-83A1-F6EECF244321}">
                <p14:modId xmlns:p14="http://schemas.microsoft.com/office/powerpoint/2010/main" val="1958740880"/>
              </p:ext>
            </p:extLst>
          </p:nvPr>
        </p:nvGraphicFramePr>
        <p:xfrm>
          <a:off x="222249" y="5095875"/>
          <a:ext cx="8950325" cy="15377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60744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E66D9-0800-4AB6-A98F-FEF8C1EF5F23}"/>
              </a:ext>
            </a:extLst>
          </p:cNvPr>
          <p:cNvSpPr>
            <a:spLocks noGrp="1"/>
          </p:cNvSpPr>
          <p:nvPr>
            <p:ph type="title"/>
          </p:nvPr>
        </p:nvSpPr>
        <p:spPr/>
        <p:txBody>
          <a:bodyPr>
            <a:normAutofit/>
          </a:bodyPr>
          <a:lstStyle/>
          <a:p>
            <a:pPr algn="r" rtl="1"/>
            <a:r>
              <a:rPr lang="en-US" sz="4400" dirty="0">
                <a:latin typeface="Calibri" panose="020F0502020204030204" pitchFamily="34" charset="0"/>
                <a:cs typeface="Calibri" panose="020F0502020204030204" pitchFamily="34" charset="0"/>
              </a:rPr>
              <a:t>IoT</a:t>
            </a:r>
            <a:r>
              <a:rPr lang="he-IL" sz="4400" dirty="0">
                <a:latin typeface="Calibri" panose="020F0502020204030204" pitchFamily="34" charset="0"/>
                <a:cs typeface="Calibri" panose="020F0502020204030204" pitchFamily="34" charset="0"/>
              </a:rPr>
              <a:t>- הפרוטוקולים השונים</a:t>
            </a:r>
            <a:endParaRPr lang="en-IL" sz="4400" dirty="0">
              <a:latin typeface="Calibri" panose="020F0502020204030204" pitchFamily="34" charset="0"/>
              <a:cs typeface="Calibri" panose="020F0502020204030204" pitchFamily="34" charset="0"/>
            </a:endParaRPr>
          </a:p>
        </p:txBody>
      </p:sp>
      <p:sp>
        <p:nvSpPr>
          <p:cNvPr id="6" name="Content Placeholder 2">
            <a:extLst>
              <a:ext uri="{FF2B5EF4-FFF2-40B4-BE49-F238E27FC236}">
                <a16:creationId xmlns:a16="http://schemas.microsoft.com/office/drawing/2014/main" id="{758C1126-59A4-4C23-9B01-032591A20701}"/>
              </a:ext>
            </a:extLst>
          </p:cNvPr>
          <p:cNvSpPr>
            <a:spLocks noGrp="1"/>
          </p:cNvSpPr>
          <p:nvPr>
            <p:ph idx="1"/>
          </p:nvPr>
        </p:nvSpPr>
        <p:spPr>
          <a:xfrm>
            <a:off x="777240" y="1825624"/>
            <a:ext cx="10659110" cy="4667251"/>
          </a:xfrm>
        </p:spPr>
        <p:txBody>
          <a:bodyPr>
            <a:normAutofit lnSpcReduction="10000"/>
          </a:bodyPr>
          <a:lstStyle/>
          <a:p>
            <a:pPr algn="r" rtl="1">
              <a:lnSpc>
                <a:spcPct val="150000"/>
              </a:lnSpc>
            </a:pPr>
            <a:r>
              <a:rPr lang="he-IL" sz="2800" i="0" dirty="0">
                <a:solidFill>
                  <a:srgbClr val="292929"/>
                </a:solidFill>
                <a:effectLst/>
                <a:latin typeface="Calibri Light" panose="020F0302020204030204" pitchFamily="34" charset="0"/>
                <a:cs typeface="Calibri Light" panose="020F0302020204030204" pitchFamily="34" charset="0"/>
              </a:rPr>
              <a:t>לשימוש ב-</a:t>
            </a:r>
            <a:r>
              <a:rPr lang="en-US" sz="2800" i="0" dirty="0">
                <a:solidFill>
                  <a:srgbClr val="292929"/>
                </a:solidFill>
                <a:effectLst/>
                <a:latin typeface="Calibri Light" panose="020F0302020204030204" pitchFamily="34" charset="0"/>
                <a:cs typeface="Calibri Light" panose="020F0302020204030204" pitchFamily="34" charset="0"/>
              </a:rPr>
              <a:t>IoT</a:t>
            </a:r>
            <a:r>
              <a:rPr lang="he-IL" sz="2800" i="0" dirty="0">
                <a:solidFill>
                  <a:srgbClr val="292929"/>
                </a:solidFill>
                <a:effectLst/>
                <a:latin typeface="Calibri Light" panose="020F0302020204030204" pitchFamily="34" charset="0"/>
                <a:cs typeface="Calibri Light" panose="020F0302020204030204" pitchFamily="34" charset="0"/>
              </a:rPr>
              <a:t> יש פרוטוקולים שונים שמטרתם להיות ללא ניהול רב מידי, להיות פשוטים, זולים, דורשים פחות שטח אחסון וחוסכים בסוללה</a:t>
            </a:r>
          </a:p>
          <a:p>
            <a:pPr algn="r" rtl="1">
              <a:lnSpc>
                <a:spcPct val="150000"/>
              </a:lnSpc>
            </a:pPr>
            <a:r>
              <a:rPr lang="he-IL" sz="2800" dirty="0">
                <a:solidFill>
                  <a:srgbClr val="292929"/>
                </a:solidFill>
                <a:latin typeface="Calibri Light" panose="020F0302020204030204" pitchFamily="34" charset="0"/>
                <a:cs typeface="Calibri Light" panose="020F0302020204030204" pitchFamily="34" charset="0"/>
              </a:rPr>
              <a:t>הפרוטוקולים בשכבת הקו מתחלקים לשניים:</a:t>
            </a:r>
          </a:p>
          <a:p>
            <a:pPr marL="457200" lvl="1" indent="0" algn="r" rtl="1">
              <a:lnSpc>
                <a:spcPct val="150000"/>
              </a:lnSpc>
              <a:buNone/>
            </a:pPr>
            <a:r>
              <a:rPr lang="en-US" sz="2600" b="1" dirty="0">
                <a:latin typeface="Calibri Light" panose="020F0302020204030204" pitchFamily="34" charset="0"/>
                <a:cs typeface="Calibri Light" panose="020F0302020204030204" pitchFamily="34" charset="0"/>
              </a:rPr>
              <a:t>LPWAN</a:t>
            </a:r>
            <a:r>
              <a:rPr lang="he-IL" sz="2600" b="1" dirty="0">
                <a:latin typeface="Calibri Light" panose="020F0302020204030204" pitchFamily="34" charset="0"/>
                <a:cs typeface="Calibri Light" panose="020F0302020204030204" pitchFamily="34" charset="0"/>
              </a:rPr>
              <a:t> (</a:t>
            </a:r>
            <a:r>
              <a:rPr lang="en-US" sz="2600" b="1" dirty="0">
                <a:latin typeface="Calibri Light" panose="020F0302020204030204" pitchFamily="34" charset="0"/>
                <a:cs typeface="Calibri Light" panose="020F0302020204030204" pitchFamily="34" charset="0"/>
              </a:rPr>
              <a:t>low power</a:t>
            </a:r>
            <a:r>
              <a:rPr lang="he-IL" sz="2600" b="1" dirty="0">
                <a:latin typeface="Calibri Light" panose="020F0302020204030204" pitchFamily="34" charset="0"/>
                <a:cs typeface="Calibri Light" panose="020F0302020204030204" pitchFamily="34" charset="0"/>
              </a:rPr>
              <a:t> </a:t>
            </a:r>
            <a:r>
              <a:rPr lang="en-US" sz="2600" b="1" dirty="0">
                <a:latin typeface="Calibri Light" panose="020F0302020204030204" pitchFamily="34" charset="0"/>
                <a:cs typeface="Calibri Light" panose="020F0302020204030204" pitchFamily="34" charset="0"/>
              </a:rPr>
              <a:t>wide area network</a:t>
            </a:r>
            <a:r>
              <a:rPr lang="he-IL" sz="2600" b="1" dirty="0">
                <a:latin typeface="Calibri Light" panose="020F0302020204030204" pitchFamily="34" charset="0"/>
                <a:cs typeface="Calibri Light" panose="020F0302020204030204" pitchFamily="34" charset="0"/>
              </a:rPr>
              <a:t>)- </a:t>
            </a:r>
            <a:r>
              <a:rPr lang="he-IL" sz="2600" dirty="0">
                <a:latin typeface="Calibri Light" panose="020F0302020204030204" pitchFamily="34" charset="0"/>
                <a:cs typeface="Calibri Light" panose="020F0302020204030204" pitchFamily="34" charset="0"/>
              </a:rPr>
              <a:t>נועד לאזורים גדולים ונועדו לצריכת חשמל נמוכה.</a:t>
            </a:r>
          </a:p>
          <a:p>
            <a:pPr marL="457200" lvl="1" indent="0" algn="r" rtl="1">
              <a:lnSpc>
                <a:spcPct val="150000"/>
              </a:lnSpc>
              <a:buNone/>
            </a:pPr>
            <a:r>
              <a:rPr lang="en-US" sz="2600" b="1" dirty="0">
                <a:latin typeface="Calibri Light" panose="020F0302020204030204" pitchFamily="34" charset="0"/>
                <a:cs typeface="Calibri Light" panose="020F0302020204030204" pitchFamily="34" charset="0"/>
              </a:rPr>
              <a:t>short range network</a:t>
            </a:r>
            <a:r>
              <a:rPr lang="he-IL" sz="2600" b="1" dirty="0">
                <a:latin typeface="Calibri Light" panose="020F0302020204030204" pitchFamily="34" charset="0"/>
                <a:cs typeface="Calibri Light" panose="020F0302020204030204" pitchFamily="34" charset="0"/>
              </a:rPr>
              <a:t>- </a:t>
            </a:r>
            <a:r>
              <a:rPr lang="he-IL" sz="2600" dirty="0">
                <a:latin typeface="Calibri Light" panose="020F0302020204030204" pitchFamily="34" charset="0"/>
                <a:cs typeface="Calibri Light" panose="020F0302020204030204" pitchFamily="34" charset="0"/>
              </a:rPr>
              <a:t>אזורים קטנים ומקומיים יותר (למשל </a:t>
            </a:r>
            <a:r>
              <a:rPr lang="en-US" sz="2600" dirty="0">
                <a:latin typeface="Calibri Light" panose="020F0302020204030204" pitchFamily="34" charset="0"/>
                <a:cs typeface="Calibri Light" panose="020F0302020204030204" pitchFamily="34" charset="0"/>
              </a:rPr>
              <a:t>WIFI</a:t>
            </a:r>
            <a:r>
              <a:rPr lang="he-IL" sz="2600" dirty="0">
                <a:latin typeface="Calibri Light" panose="020F0302020204030204" pitchFamily="34" charset="0"/>
                <a:cs typeface="Calibri Light" panose="020F0302020204030204" pitchFamily="34" charset="0"/>
              </a:rPr>
              <a:t>).</a:t>
            </a:r>
          </a:p>
          <a:p>
            <a:pPr marL="0" indent="0" algn="r" rtl="1">
              <a:lnSpc>
                <a:spcPct val="150000"/>
              </a:lnSpc>
              <a:buNone/>
            </a:pPr>
            <a:r>
              <a:rPr lang="he-IL" sz="2800" i="0" dirty="0">
                <a:solidFill>
                  <a:srgbClr val="292929"/>
                </a:solidFill>
                <a:effectLst/>
                <a:latin typeface="Calibri Light" panose="020F0302020204030204" pitchFamily="34" charset="0"/>
                <a:cs typeface="Calibri Light" panose="020F0302020204030204" pitchFamily="34" charset="0"/>
              </a:rPr>
              <a:t>היום נכיר מספר פרוטוקולים שונים</a:t>
            </a:r>
            <a:endParaRPr lang="en-US" sz="2800" i="0" dirty="0">
              <a:solidFill>
                <a:srgbClr val="292929"/>
              </a:solidFill>
              <a:effectLst/>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6100525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E66D9-0800-4AB6-A98F-FEF8C1EF5F23}"/>
              </a:ext>
            </a:extLst>
          </p:cNvPr>
          <p:cNvSpPr>
            <a:spLocks noGrp="1"/>
          </p:cNvSpPr>
          <p:nvPr>
            <p:ph type="title"/>
          </p:nvPr>
        </p:nvSpPr>
        <p:spPr/>
        <p:txBody>
          <a:bodyPr>
            <a:normAutofit/>
          </a:bodyPr>
          <a:lstStyle/>
          <a:p>
            <a:pPr algn="r" rtl="1"/>
            <a:r>
              <a:rPr lang="en-US" sz="4400" dirty="0">
                <a:latin typeface="Calibri" panose="020F0502020204030204" pitchFamily="34" charset="0"/>
                <a:cs typeface="Calibri" panose="020F0502020204030204" pitchFamily="34" charset="0"/>
              </a:rPr>
              <a:t>IoT</a:t>
            </a:r>
            <a:r>
              <a:rPr lang="he-IL" sz="4400" dirty="0">
                <a:latin typeface="Calibri" panose="020F0502020204030204" pitchFamily="34" charset="0"/>
                <a:cs typeface="Calibri" panose="020F0502020204030204" pitchFamily="34" charset="0"/>
              </a:rPr>
              <a:t>- הפרוטוקולים השונים- </a:t>
            </a:r>
            <a:r>
              <a:rPr lang="en-US" sz="4400" dirty="0">
                <a:latin typeface="Calibri" panose="020F0502020204030204" pitchFamily="34" charset="0"/>
                <a:cs typeface="Calibri" panose="020F0502020204030204" pitchFamily="34" charset="0"/>
              </a:rPr>
              <a:t>MQTT</a:t>
            </a:r>
            <a:endParaRPr lang="en-IL" sz="4400" dirty="0">
              <a:latin typeface="Calibri" panose="020F0502020204030204" pitchFamily="34" charset="0"/>
              <a:cs typeface="Calibri" panose="020F0502020204030204" pitchFamily="34" charset="0"/>
            </a:endParaRPr>
          </a:p>
        </p:txBody>
      </p:sp>
      <p:sp>
        <p:nvSpPr>
          <p:cNvPr id="6" name="Content Placeholder 2">
            <a:extLst>
              <a:ext uri="{FF2B5EF4-FFF2-40B4-BE49-F238E27FC236}">
                <a16:creationId xmlns:a16="http://schemas.microsoft.com/office/drawing/2014/main" id="{758C1126-59A4-4C23-9B01-032591A20701}"/>
              </a:ext>
            </a:extLst>
          </p:cNvPr>
          <p:cNvSpPr>
            <a:spLocks noGrp="1"/>
          </p:cNvSpPr>
          <p:nvPr>
            <p:ph idx="1"/>
          </p:nvPr>
        </p:nvSpPr>
        <p:spPr>
          <a:xfrm>
            <a:off x="777240" y="1825624"/>
            <a:ext cx="10659110" cy="4667251"/>
          </a:xfrm>
        </p:spPr>
        <p:txBody>
          <a:bodyPr>
            <a:normAutofit lnSpcReduction="10000"/>
          </a:bodyPr>
          <a:lstStyle/>
          <a:p>
            <a:pPr algn="r" rtl="1">
              <a:lnSpc>
                <a:spcPct val="150000"/>
              </a:lnSpc>
            </a:pPr>
            <a:r>
              <a:rPr lang="he-IL" sz="2800" i="0" dirty="0">
                <a:solidFill>
                  <a:srgbClr val="292929"/>
                </a:solidFill>
                <a:effectLst/>
                <a:latin typeface="Calibri Light" panose="020F0302020204030204" pitchFamily="34" charset="0"/>
                <a:cs typeface="Calibri Light" panose="020F0302020204030204" pitchFamily="34" charset="0"/>
              </a:rPr>
              <a:t>הפרוטוקול </a:t>
            </a:r>
            <a:r>
              <a:rPr lang="en-US" sz="2800" i="0" dirty="0">
                <a:solidFill>
                  <a:srgbClr val="292929"/>
                </a:solidFill>
                <a:effectLst/>
                <a:latin typeface="Calibri Light" panose="020F0302020204030204" pitchFamily="34" charset="0"/>
                <a:cs typeface="Calibri Light" panose="020F0302020204030204" pitchFamily="34" charset="0"/>
              </a:rPr>
              <a:t>MQTT</a:t>
            </a:r>
            <a:r>
              <a:rPr lang="he-IL" sz="2800" i="0" dirty="0">
                <a:solidFill>
                  <a:srgbClr val="292929"/>
                </a:solidFill>
                <a:effectLst/>
                <a:latin typeface="Calibri Light" panose="020F0302020204030204" pitchFamily="34" charset="0"/>
                <a:cs typeface="Calibri Light" panose="020F0302020204030204" pitchFamily="34" charset="0"/>
              </a:rPr>
              <a:t> הוא פרוטוקול הנמצא בשכבת האפליקציה והוא מתבסס על שליחה לרשימות תפוצה </a:t>
            </a:r>
            <a:r>
              <a:rPr lang="he-IL" sz="2800" dirty="0">
                <a:latin typeface="Calibri Light" panose="020F0302020204030204" pitchFamily="34" charset="0"/>
                <a:cs typeface="Calibri Light" panose="020F0302020204030204" pitchFamily="34" charset="0"/>
              </a:rPr>
              <a:t>(נקרא גם </a:t>
            </a:r>
            <a:r>
              <a:rPr lang="en-US" sz="2800" dirty="0">
                <a:latin typeface="Calibri Light" panose="020F0302020204030204" pitchFamily="34" charset="0"/>
                <a:cs typeface="Calibri Light" panose="020F0302020204030204" pitchFamily="34" charset="0"/>
              </a:rPr>
              <a:t>publish/subscribe</a:t>
            </a:r>
            <a:r>
              <a:rPr lang="he-IL" sz="2800" dirty="0">
                <a:latin typeface="Calibri Light" panose="020F0302020204030204" pitchFamily="34" charset="0"/>
                <a:cs typeface="Calibri Light" panose="020F0302020204030204" pitchFamily="34" charset="0"/>
              </a:rPr>
              <a:t> או בקיצור </a:t>
            </a:r>
            <a:r>
              <a:rPr lang="en-US" sz="2800" dirty="0">
                <a:latin typeface="Calibri Light" panose="020F0302020204030204" pitchFamily="34" charset="0"/>
                <a:cs typeface="Calibri Light" panose="020F0302020204030204" pitchFamily="34" charset="0"/>
              </a:rPr>
              <a:t>pub/sub</a:t>
            </a:r>
            <a:r>
              <a:rPr lang="he-IL" sz="2800" dirty="0">
                <a:latin typeface="Calibri Light" panose="020F0302020204030204" pitchFamily="34" charset="0"/>
                <a:cs typeface="Calibri Light" panose="020F0302020204030204" pitchFamily="34" charset="0"/>
              </a:rPr>
              <a:t>).</a:t>
            </a:r>
          </a:p>
          <a:p>
            <a:pPr algn="r" rtl="1">
              <a:lnSpc>
                <a:spcPct val="150000"/>
              </a:lnSpc>
            </a:pPr>
            <a:r>
              <a:rPr lang="he-IL" sz="2800" i="0" dirty="0">
                <a:solidFill>
                  <a:srgbClr val="292929"/>
                </a:solidFill>
                <a:effectLst/>
                <a:latin typeface="Calibri Light" panose="020F0302020204030204" pitchFamily="34" charset="0"/>
                <a:cs typeface="Calibri Light" panose="020F0302020204030204" pitchFamily="34" charset="0"/>
              </a:rPr>
              <a:t>כל לקוח </a:t>
            </a:r>
            <a:r>
              <a:rPr lang="he-IL" sz="2800" dirty="0">
                <a:solidFill>
                  <a:srgbClr val="292929"/>
                </a:solidFill>
                <a:latin typeface="Calibri Light" panose="020F0302020204030204" pitchFamily="34" charset="0"/>
                <a:cs typeface="Calibri Light" panose="020F0302020204030204" pitchFamily="34" charset="0"/>
              </a:rPr>
              <a:t>נקרא </a:t>
            </a:r>
            <a:r>
              <a:rPr lang="en-US" sz="2800" dirty="0">
                <a:latin typeface="Calibri Light" panose="020F0302020204030204" pitchFamily="34" charset="0"/>
                <a:cs typeface="Calibri Light" panose="020F0302020204030204" pitchFamily="34" charset="0"/>
              </a:rPr>
              <a:t>subscriber</a:t>
            </a:r>
            <a:r>
              <a:rPr lang="he-IL" sz="2800" dirty="0">
                <a:latin typeface="Calibri Light" panose="020F0302020204030204" pitchFamily="34" charset="0"/>
                <a:cs typeface="Calibri Light" panose="020F0302020204030204" pitchFamily="34" charset="0"/>
              </a:rPr>
              <a:t> והוא מביע את העניין שלו במידע והשרת (</a:t>
            </a:r>
            <a:r>
              <a:rPr lang="en-US" sz="2800" dirty="0">
                <a:latin typeface="Calibri Light" panose="020F0302020204030204" pitchFamily="34" charset="0"/>
                <a:cs typeface="Calibri Light" panose="020F0302020204030204" pitchFamily="34" charset="0"/>
              </a:rPr>
              <a:t>publisher</a:t>
            </a:r>
            <a:r>
              <a:rPr lang="he-IL" sz="2800" dirty="0">
                <a:latin typeface="Calibri Light" panose="020F0302020204030204" pitchFamily="34" charset="0"/>
                <a:cs typeface="Calibri Light" panose="020F0302020204030204" pitchFamily="34" charset="0"/>
              </a:rPr>
              <a:t>) שולח את המידע לרשימת התפוצה של המעוניינים במידע.</a:t>
            </a:r>
          </a:p>
          <a:p>
            <a:pPr algn="r" rtl="1">
              <a:lnSpc>
                <a:spcPct val="150000"/>
              </a:lnSpc>
            </a:pPr>
            <a:r>
              <a:rPr lang="he-IL" sz="2800" dirty="0">
                <a:latin typeface="Calibri Light" panose="020F0302020204030204" pitchFamily="34" charset="0"/>
                <a:cs typeface="Calibri Light" panose="020F0302020204030204" pitchFamily="34" charset="0"/>
              </a:rPr>
              <a:t>ההודעות נשלחות מעל ל-</a:t>
            </a:r>
            <a:r>
              <a:rPr lang="en-US" sz="2800" dirty="0">
                <a:latin typeface="Calibri Light" panose="020F0302020204030204" pitchFamily="34" charset="0"/>
                <a:cs typeface="Calibri Light" panose="020F0302020204030204" pitchFamily="34" charset="0"/>
              </a:rPr>
              <a:t>TCP</a:t>
            </a:r>
            <a:r>
              <a:rPr lang="he-IL" sz="2800" dirty="0">
                <a:latin typeface="Calibri Light" panose="020F0302020204030204" pitchFamily="34" charset="0"/>
                <a:cs typeface="Calibri Light" panose="020F0302020204030204" pitchFamily="34" charset="0"/>
              </a:rPr>
              <a:t> אבל יש גם גרסה מעל </a:t>
            </a:r>
            <a:r>
              <a:rPr lang="en-US" sz="2800" dirty="0">
                <a:latin typeface="Calibri Light" panose="020F0302020204030204" pitchFamily="34" charset="0"/>
                <a:cs typeface="Calibri Light" panose="020F0302020204030204" pitchFamily="34" charset="0"/>
              </a:rPr>
              <a:t>UDP</a:t>
            </a:r>
            <a:r>
              <a:rPr lang="he-IL" sz="2800" dirty="0">
                <a:latin typeface="Calibri Light" panose="020F0302020204030204" pitchFamily="34" charset="0"/>
                <a:cs typeface="Calibri Light" panose="020F0302020204030204" pitchFamily="34" charset="0"/>
              </a:rPr>
              <a:t> הנקראת </a:t>
            </a:r>
            <a:r>
              <a:rPr lang="en-US" sz="2800" dirty="0">
                <a:latin typeface="Calibri Light" panose="020F0302020204030204" pitchFamily="34" charset="0"/>
                <a:cs typeface="Calibri Light" panose="020F0302020204030204" pitchFamily="34" charset="0"/>
              </a:rPr>
              <a:t>MQTT-SN</a:t>
            </a:r>
            <a:r>
              <a:rPr lang="he-IL" sz="2800" dirty="0">
                <a:latin typeface="Calibri Light" panose="020F0302020204030204" pitchFamily="34" charset="0"/>
                <a:cs typeface="Calibri Light" panose="020F0302020204030204" pitchFamily="34" charset="0"/>
              </a:rPr>
              <a:t>.</a:t>
            </a:r>
          </a:p>
          <a:p>
            <a:pPr algn="r" rtl="1">
              <a:lnSpc>
                <a:spcPct val="150000"/>
              </a:lnSpc>
            </a:pPr>
            <a:r>
              <a:rPr lang="he-IL" sz="2800" dirty="0">
                <a:latin typeface="Calibri Light" panose="020F0302020204030204" pitchFamily="34" charset="0"/>
                <a:cs typeface="Calibri Light" panose="020F0302020204030204" pitchFamily="34" charset="0"/>
              </a:rPr>
              <a:t>ברוב המימושים של הפרוטוקול, יש דרישה לשם משתמש וסיסמה מתאמי אבטחה וברוב המקרים יהיה מימוש של פרוטוקולים להצפנת מידע כמו </a:t>
            </a:r>
            <a:r>
              <a:rPr lang="en-US" sz="2800" dirty="0">
                <a:latin typeface="Calibri Light" panose="020F0302020204030204" pitchFamily="34" charset="0"/>
                <a:cs typeface="Calibri Light" panose="020F0302020204030204" pitchFamily="34" charset="0"/>
              </a:rPr>
              <a:t>TLS</a:t>
            </a:r>
          </a:p>
          <a:p>
            <a:pPr algn="r" rtl="1">
              <a:lnSpc>
                <a:spcPct val="150000"/>
              </a:lnSpc>
            </a:pPr>
            <a:endParaRPr lang="en-US" sz="2800" i="0" dirty="0">
              <a:solidFill>
                <a:srgbClr val="292929"/>
              </a:solidFill>
              <a:effectLst/>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059216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E66D9-0800-4AB6-A98F-FEF8C1EF5F23}"/>
              </a:ext>
            </a:extLst>
          </p:cNvPr>
          <p:cNvSpPr>
            <a:spLocks noGrp="1"/>
          </p:cNvSpPr>
          <p:nvPr>
            <p:ph type="title"/>
          </p:nvPr>
        </p:nvSpPr>
        <p:spPr/>
        <p:txBody>
          <a:bodyPr>
            <a:normAutofit/>
          </a:bodyPr>
          <a:lstStyle/>
          <a:p>
            <a:pPr algn="r" rtl="1"/>
            <a:r>
              <a:rPr lang="en-US" sz="4400" dirty="0">
                <a:latin typeface="Calibri" panose="020F0502020204030204" pitchFamily="34" charset="0"/>
                <a:cs typeface="Calibri" panose="020F0502020204030204" pitchFamily="34" charset="0"/>
              </a:rPr>
              <a:t>IoT</a:t>
            </a:r>
            <a:r>
              <a:rPr lang="he-IL" sz="4400" dirty="0">
                <a:latin typeface="Calibri" panose="020F0502020204030204" pitchFamily="34" charset="0"/>
                <a:cs typeface="Calibri" panose="020F0502020204030204" pitchFamily="34" charset="0"/>
              </a:rPr>
              <a:t>- הפרוטוקולים השונים- </a:t>
            </a:r>
            <a:r>
              <a:rPr lang="en-US" sz="4400" dirty="0">
                <a:latin typeface="Calibri" panose="020F0502020204030204" pitchFamily="34" charset="0"/>
                <a:cs typeface="Calibri" panose="020F0502020204030204" pitchFamily="34" charset="0"/>
              </a:rPr>
              <a:t>MQTT</a:t>
            </a:r>
            <a:endParaRPr lang="en-IL" sz="4400" dirty="0">
              <a:latin typeface="Calibri" panose="020F0502020204030204" pitchFamily="34" charset="0"/>
              <a:cs typeface="Calibri" panose="020F0502020204030204" pitchFamily="34" charset="0"/>
            </a:endParaRPr>
          </a:p>
        </p:txBody>
      </p:sp>
      <p:sp>
        <p:nvSpPr>
          <p:cNvPr id="6" name="Content Placeholder 2">
            <a:extLst>
              <a:ext uri="{FF2B5EF4-FFF2-40B4-BE49-F238E27FC236}">
                <a16:creationId xmlns:a16="http://schemas.microsoft.com/office/drawing/2014/main" id="{758C1126-59A4-4C23-9B01-032591A20701}"/>
              </a:ext>
            </a:extLst>
          </p:cNvPr>
          <p:cNvSpPr>
            <a:spLocks noGrp="1"/>
          </p:cNvSpPr>
          <p:nvPr>
            <p:ph idx="1"/>
          </p:nvPr>
        </p:nvSpPr>
        <p:spPr>
          <a:xfrm>
            <a:off x="5458882" y="1634190"/>
            <a:ext cx="6000751" cy="4667251"/>
          </a:xfrm>
        </p:spPr>
        <p:txBody>
          <a:bodyPr>
            <a:normAutofit fontScale="92500" lnSpcReduction="20000"/>
          </a:bodyPr>
          <a:lstStyle/>
          <a:p>
            <a:pPr algn="r" rtl="1">
              <a:lnSpc>
                <a:spcPct val="150000"/>
              </a:lnSpc>
            </a:pPr>
            <a:r>
              <a:rPr lang="he-IL" sz="2800" dirty="0">
                <a:latin typeface="Calibri Light" panose="020F0302020204030204" pitchFamily="34" charset="0"/>
                <a:cs typeface="Calibri Light" panose="020F0302020204030204" pitchFamily="34" charset="0"/>
              </a:rPr>
              <a:t>ההודעות נשלחות על ידי </a:t>
            </a:r>
            <a:r>
              <a:rPr lang="en-US" sz="2800" dirty="0">
                <a:latin typeface="Calibri Light" panose="020F0302020204030204" pitchFamily="34" charset="0"/>
                <a:cs typeface="Calibri Light" panose="020F0302020204030204" pitchFamily="34" charset="0"/>
              </a:rPr>
              <a:t>broker</a:t>
            </a:r>
            <a:r>
              <a:rPr lang="he-IL" sz="2800" dirty="0">
                <a:latin typeface="Calibri Light" panose="020F0302020204030204" pitchFamily="34" charset="0"/>
                <a:cs typeface="Calibri Light" panose="020F0302020204030204" pitchFamily="34" charset="0"/>
              </a:rPr>
              <a:t> וכדי שלקוח יוכל לקבל הודעות ממנו, הוא צריך להירשם לנושא מסוים, אפשר להירשם לכמה נושאים.</a:t>
            </a:r>
          </a:p>
          <a:p>
            <a:pPr algn="r" rtl="1">
              <a:lnSpc>
                <a:spcPct val="150000"/>
              </a:lnSpc>
            </a:pPr>
            <a:r>
              <a:rPr lang="he-IL" sz="2800" dirty="0">
                <a:latin typeface="Calibri Light" panose="020F0302020204030204" pitchFamily="34" charset="0"/>
                <a:cs typeface="Calibri Light" panose="020F0302020204030204" pitchFamily="34" charset="0"/>
              </a:rPr>
              <a:t>אחרי שהלקוח נרשם, הוא יקבל את כל ההודעות מה-</a:t>
            </a:r>
            <a:r>
              <a:rPr lang="en-US" sz="2800" dirty="0">
                <a:latin typeface="Calibri Light" panose="020F0302020204030204" pitchFamily="34" charset="0"/>
                <a:cs typeface="Calibri Light" panose="020F0302020204030204" pitchFamily="34" charset="0"/>
              </a:rPr>
              <a:t>broker</a:t>
            </a:r>
            <a:r>
              <a:rPr lang="he-IL" sz="2800" dirty="0">
                <a:latin typeface="Calibri Light" panose="020F0302020204030204" pitchFamily="34" charset="0"/>
                <a:cs typeface="Calibri Light" panose="020F0302020204030204" pitchFamily="34" charset="0"/>
              </a:rPr>
              <a:t> על אותו הנושא. למשל, אחוזי הלחות בכנרת.</a:t>
            </a:r>
          </a:p>
          <a:p>
            <a:pPr algn="r" rtl="1">
              <a:lnSpc>
                <a:spcPct val="150000"/>
              </a:lnSpc>
            </a:pPr>
            <a:r>
              <a:rPr lang="he-IL" sz="2800" dirty="0">
                <a:latin typeface="Calibri Light" panose="020F0302020204030204" pitchFamily="34" charset="0"/>
                <a:cs typeface="Calibri Light" panose="020F0302020204030204" pitchFamily="34" charset="0"/>
              </a:rPr>
              <a:t>הפרוטוקול הוא קל ואמין וחבילות המידע הן קטנות ומהירות.</a:t>
            </a:r>
          </a:p>
          <a:p>
            <a:pPr marL="0" indent="0" algn="r" rtl="1">
              <a:lnSpc>
                <a:spcPct val="150000"/>
              </a:lnSpc>
              <a:buNone/>
            </a:pPr>
            <a:endParaRPr lang="he-IL" sz="2800" dirty="0">
              <a:latin typeface="Calibri Light" panose="020F0302020204030204" pitchFamily="34" charset="0"/>
              <a:cs typeface="Calibri Light" panose="020F0302020204030204" pitchFamily="34" charset="0"/>
            </a:endParaRPr>
          </a:p>
        </p:txBody>
      </p:sp>
      <p:pic>
        <p:nvPicPr>
          <p:cNvPr id="4" name="Picture 3">
            <a:extLst>
              <a:ext uri="{FF2B5EF4-FFF2-40B4-BE49-F238E27FC236}">
                <a16:creationId xmlns:a16="http://schemas.microsoft.com/office/drawing/2014/main" id="{887FBA85-9989-4297-9AC9-9A4874C36834}"/>
              </a:ext>
            </a:extLst>
          </p:cNvPr>
          <p:cNvPicPr>
            <a:picLocks noChangeAspect="1"/>
          </p:cNvPicPr>
          <p:nvPr/>
        </p:nvPicPr>
        <p:blipFill rotWithShape="1">
          <a:blip r:embed="rId2"/>
          <a:srcRect l="11910" t="6015" r="7316"/>
          <a:stretch/>
        </p:blipFill>
        <p:spPr>
          <a:xfrm>
            <a:off x="2271335" y="3143731"/>
            <a:ext cx="3052082" cy="2891010"/>
          </a:xfrm>
          <a:prstGeom prst="rect">
            <a:avLst/>
          </a:prstGeom>
        </p:spPr>
      </p:pic>
      <p:pic>
        <p:nvPicPr>
          <p:cNvPr id="5" name="Picture 4">
            <a:extLst>
              <a:ext uri="{FF2B5EF4-FFF2-40B4-BE49-F238E27FC236}">
                <a16:creationId xmlns:a16="http://schemas.microsoft.com/office/drawing/2014/main" id="{CDC1A2EE-DB2A-4088-864A-6D7B4C5ADD14}"/>
              </a:ext>
            </a:extLst>
          </p:cNvPr>
          <p:cNvPicPr>
            <a:picLocks noChangeAspect="1"/>
          </p:cNvPicPr>
          <p:nvPr/>
        </p:nvPicPr>
        <p:blipFill rotWithShape="1">
          <a:blip r:embed="rId3"/>
          <a:srcRect l="17775" t="6648" r="7520"/>
          <a:stretch/>
        </p:blipFill>
        <p:spPr>
          <a:xfrm>
            <a:off x="376313" y="1379863"/>
            <a:ext cx="3035754" cy="3209373"/>
          </a:xfrm>
          <a:prstGeom prst="rect">
            <a:avLst/>
          </a:prstGeom>
        </p:spPr>
      </p:pic>
    </p:spTree>
    <p:extLst>
      <p:ext uri="{BB962C8B-B14F-4D97-AF65-F5344CB8AC3E}">
        <p14:creationId xmlns:p14="http://schemas.microsoft.com/office/powerpoint/2010/main" val="3758774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E66D9-0800-4AB6-A98F-FEF8C1EF5F23}"/>
              </a:ext>
            </a:extLst>
          </p:cNvPr>
          <p:cNvSpPr>
            <a:spLocks noGrp="1"/>
          </p:cNvSpPr>
          <p:nvPr>
            <p:ph type="title"/>
          </p:nvPr>
        </p:nvSpPr>
        <p:spPr/>
        <p:txBody>
          <a:bodyPr>
            <a:normAutofit/>
          </a:bodyPr>
          <a:lstStyle/>
          <a:p>
            <a:pPr algn="r" rtl="1"/>
            <a:r>
              <a:rPr lang="he-IL" sz="4400" dirty="0">
                <a:latin typeface="Calibri" panose="020F0502020204030204" pitchFamily="34" charset="0"/>
                <a:cs typeface="Calibri" panose="020F0502020204030204" pitchFamily="34" charset="0"/>
              </a:rPr>
              <a:t>מה זה בכלל </a:t>
            </a:r>
            <a:r>
              <a:rPr lang="en-US" sz="4400" dirty="0">
                <a:latin typeface="Calibri" panose="020F0502020204030204" pitchFamily="34" charset="0"/>
                <a:cs typeface="Calibri" panose="020F0502020204030204" pitchFamily="34" charset="0"/>
              </a:rPr>
              <a:t>IoT</a:t>
            </a:r>
            <a:r>
              <a:rPr lang="he-IL" sz="4400" dirty="0">
                <a:latin typeface="Calibri" panose="020F0502020204030204" pitchFamily="34" charset="0"/>
                <a:cs typeface="Calibri" panose="020F0502020204030204" pitchFamily="34" charset="0"/>
              </a:rPr>
              <a:t>?</a:t>
            </a:r>
            <a:endParaRPr lang="en-IL" sz="4400"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227249A1-19FE-4035-9941-D729D03999EB}"/>
              </a:ext>
            </a:extLst>
          </p:cNvPr>
          <p:cNvSpPr>
            <a:spLocks noGrp="1"/>
          </p:cNvSpPr>
          <p:nvPr>
            <p:ph idx="1"/>
          </p:nvPr>
        </p:nvSpPr>
        <p:spPr/>
        <p:txBody>
          <a:bodyPr>
            <a:normAutofit fontScale="85000" lnSpcReduction="20000"/>
          </a:bodyPr>
          <a:lstStyle/>
          <a:p>
            <a:pPr algn="r" rtl="1">
              <a:lnSpc>
                <a:spcPct val="150000"/>
              </a:lnSpc>
            </a:pPr>
            <a:r>
              <a:rPr lang="he-IL" sz="2800" dirty="0">
                <a:latin typeface="Calibri Light" panose="020F0302020204030204" pitchFamily="34" charset="0"/>
                <a:cs typeface="Calibri Light" panose="020F0302020204030204" pitchFamily="34" charset="0"/>
              </a:rPr>
              <a:t>מכשירי </a:t>
            </a:r>
            <a:r>
              <a:rPr lang="en-US" sz="2800" dirty="0">
                <a:latin typeface="Calibri Light" panose="020F0302020204030204" pitchFamily="34" charset="0"/>
                <a:cs typeface="Calibri Light" panose="020F0302020204030204" pitchFamily="34" charset="0"/>
              </a:rPr>
              <a:t>IoT</a:t>
            </a:r>
            <a:r>
              <a:rPr lang="he-IL" sz="2800" dirty="0">
                <a:latin typeface="Calibri Light" panose="020F0302020204030204" pitchFamily="34" charset="0"/>
                <a:cs typeface="Calibri Light" panose="020F0302020204030204" pitchFamily="34" charset="0"/>
              </a:rPr>
              <a:t> או </a:t>
            </a:r>
            <a:r>
              <a:rPr lang="en-US" sz="2800" dirty="0">
                <a:latin typeface="Calibri Light" panose="020F0302020204030204" pitchFamily="34" charset="0"/>
                <a:cs typeface="Calibri Light" panose="020F0302020204030204" pitchFamily="34" charset="0"/>
              </a:rPr>
              <a:t>Internet of Things</a:t>
            </a:r>
            <a:r>
              <a:rPr lang="he-IL" sz="2800" dirty="0">
                <a:latin typeface="Calibri Light" panose="020F0302020204030204" pitchFamily="34" charset="0"/>
                <a:cs typeface="Calibri Light" panose="020F0302020204030204" pitchFamily="34" charset="0"/>
              </a:rPr>
              <a:t> הם מכשירים שיש להם אפשרות לתקשר ומחוברים על ידי חיישנים למשל, מזגנים, תריסים חשמליים, דלתות, תאורה, מערכות שמע, דוד שמש וכו' לאינטרנט</a:t>
            </a:r>
          </a:p>
          <a:p>
            <a:pPr algn="r" rtl="1">
              <a:lnSpc>
                <a:spcPct val="150000"/>
              </a:lnSpc>
            </a:pPr>
            <a:r>
              <a:rPr lang="en-US" sz="2800" dirty="0">
                <a:latin typeface="Calibri Light" panose="020F0302020204030204" pitchFamily="34" charset="0"/>
                <a:cs typeface="Calibri Light" panose="020F0302020204030204" pitchFamily="34" charset="0"/>
              </a:rPr>
              <a:t>IoT</a:t>
            </a:r>
            <a:r>
              <a:rPr lang="he-IL" sz="2800" dirty="0">
                <a:latin typeface="Calibri Light" panose="020F0302020204030204" pitchFamily="34" charset="0"/>
                <a:cs typeface="Calibri Light" panose="020F0302020204030204" pitchFamily="34" charset="0"/>
              </a:rPr>
              <a:t> מאפשר לאנשים להעביר מידע למכשירים וממכשירים על גבי רשת האינטרנט</a:t>
            </a:r>
          </a:p>
          <a:p>
            <a:pPr algn="r" rtl="1">
              <a:lnSpc>
                <a:spcPct val="150000"/>
              </a:lnSpc>
            </a:pPr>
            <a:r>
              <a:rPr lang="he-IL" sz="2800" dirty="0">
                <a:latin typeface="Calibri Light" panose="020F0302020204030204" pitchFamily="34" charset="0"/>
                <a:cs typeface="Calibri Light" panose="020F0302020204030204" pitchFamily="34" charset="0"/>
              </a:rPr>
              <a:t>מוצרי </a:t>
            </a:r>
            <a:r>
              <a:rPr lang="en-US" sz="2800" dirty="0">
                <a:latin typeface="Calibri Light" panose="020F0302020204030204" pitchFamily="34" charset="0"/>
                <a:cs typeface="Calibri Light" panose="020F0302020204030204" pitchFamily="34" charset="0"/>
              </a:rPr>
              <a:t>IoT</a:t>
            </a:r>
            <a:r>
              <a:rPr lang="he-IL" sz="2800" dirty="0">
                <a:latin typeface="Calibri Light" panose="020F0302020204030204" pitchFamily="34" charset="0"/>
                <a:cs typeface="Calibri Light" panose="020F0302020204030204" pitchFamily="34" charset="0"/>
              </a:rPr>
              <a:t> מתקשרים דרך האינטרנט וככה יש ביניהם קישוריות וקלות בכל הקשור לשליטה על המידע שמקבלים והמידע ששולחים.</a:t>
            </a:r>
          </a:p>
          <a:p>
            <a:pPr algn="r" rtl="1">
              <a:lnSpc>
                <a:spcPct val="150000"/>
              </a:lnSpc>
            </a:pPr>
            <a:r>
              <a:rPr lang="he-IL" sz="2800" dirty="0">
                <a:latin typeface="Calibri Light" panose="020F0302020204030204" pitchFamily="34" charset="0"/>
                <a:cs typeface="Calibri Light" panose="020F0302020204030204" pitchFamily="34" charset="0"/>
              </a:rPr>
              <a:t>מכשירי </a:t>
            </a:r>
            <a:r>
              <a:rPr lang="en-US" sz="2800" dirty="0">
                <a:latin typeface="Calibri Light" panose="020F0302020204030204" pitchFamily="34" charset="0"/>
                <a:cs typeface="Calibri Light" panose="020F0302020204030204" pitchFamily="34" charset="0"/>
              </a:rPr>
              <a:t>IoT</a:t>
            </a:r>
            <a:r>
              <a:rPr lang="he-IL" sz="2800" dirty="0">
                <a:latin typeface="Calibri Light" panose="020F0302020204030204" pitchFamily="34" charset="0"/>
                <a:cs typeface="Calibri Light" panose="020F0302020204030204" pitchFamily="34" charset="0"/>
              </a:rPr>
              <a:t> הם מאוד מגוונים והם יכולים להיות כלי רכב, מזגנים, פנסי רחוב, מכשור רפואי, שעונים, ממטרות וכדומה.</a:t>
            </a:r>
          </a:p>
          <a:p>
            <a:pPr marL="0" indent="0" algn="r" rtl="1">
              <a:lnSpc>
                <a:spcPct val="150000"/>
              </a:lnSpc>
              <a:buNone/>
            </a:pPr>
            <a:endParaRPr lang="he-IL" sz="28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657041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E66D9-0800-4AB6-A98F-FEF8C1EF5F23}"/>
              </a:ext>
            </a:extLst>
          </p:cNvPr>
          <p:cNvSpPr>
            <a:spLocks noGrp="1"/>
          </p:cNvSpPr>
          <p:nvPr>
            <p:ph type="title"/>
          </p:nvPr>
        </p:nvSpPr>
        <p:spPr/>
        <p:txBody>
          <a:bodyPr>
            <a:normAutofit/>
          </a:bodyPr>
          <a:lstStyle/>
          <a:p>
            <a:pPr algn="r" rtl="1"/>
            <a:r>
              <a:rPr lang="en-US" sz="4400" dirty="0">
                <a:latin typeface="Calibri" panose="020F0502020204030204" pitchFamily="34" charset="0"/>
                <a:cs typeface="Calibri" panose="020F0502020204030204" pitchFamily="34" charset="0"/>
              </a:rPr>
              <a:t>IoT</a:t>
            </a:r>
            <a:r>
              <a:rPr lang="he-IL" sz="4400" dirty="0">
                <a:latin typeface="Calibri" panose="020F0502020204030204" pitchFamily="34" charset="0"/>
                <a:cs typeface="Calibri" panose="020F0502020204030204" pitchFamily="34" charset="0"/>
              </a:rPr>
              <a:t>- הפרוטוקולים השונים- </a:t>
            </a:r>
            <a:r>
              <a:rPr lang="en-US" sz="4400" dirty="0">
                <a:latin typeface="Calibri" panose="020F0502020204030204" pitchFamily="34" charset="0"/>
                <a:cs typeface="Calibri" panose="020F0502020204030204" pitchFamily="34" charset="0"/>
              </a:rPr>
              <a:t>MQTT</a:t>
            </a:r>
            <a:endParaRPr lang="en-IL" sz="4400" dirty="0">
              <a:latin typeface="Calibri" panose="020F0502020204030204" pitchFamily="34" charset="0"/>
              <a:cs typeface="Calibri" panose="020F0502020204030204" pitchFamily="34" charset="0"/>
            </a:endParaRPr>
          </a:p>
        </p:txBody>
      </p:sp>
      <p:sp>
        <p:nvSpPr>
          <p:cNvPr id="8" name="Content Placeholder 2">
            <a:extLst>
              <a:ext uri="{FF2B5EF4-FFF2-40B4-BE49-F238E27FC236}">
                <a16:creationId xmlns:a16="http://schemas.microsoft.com/office/drawing/2014/main" id="{8BA845A4-7869-4AF2-865A-DFA0EC2B7FBB}"/>
              </a:ext>
            </a:extLst>
          </p:cNvPr>
          <p:cNvSpPr>
            <a:spLocks noGrp="1"/>
          </p:cNvSpPr>
          <p:nvPr>
            <p:ph idx="1"/>
          </p:nvPr>
        </p:nvSpPr>
        <p:spPr>
          <a:xfrm>
            <a:off x="4818115" y="3815782"/>
            <a:ext cx="6799209" cy="2892272"/>
          </a:xfrm>
          <a:solidFill>
            <a:schemeClr val="bg1"/>
          </a:solidFill>
        </p:spPr>
        <p:txBody>
          <a:bodyPr>
            <a:normAutofit fontScale="62500" lnSpcReduction="20000"/>
          </a:bodyPr>
          <a:lstStyle/>
          <a:p>
            <a:pPr marL="0" indent="0" algn="r" rtl="1">
              <a:lnSpc>
                <a:spcPct val="150000"/>
              </a:lnSpc>
              <a:buNone/>
            </a:pPr>
            <a:r>
              <a:rPr lang="he-IL" sz="2800" b="1" dirty="0">
                <a:latin typeface="Calibri Light" panose="020F0302020204030204" pitchFamily="34" charset="0"/>
                <a:cs typeface="Calibri Light" panose="020F0302020204030204" pitchFamily="34" charset="0"/>
              </a:rPr>
              <a:t>לפרוטוקול 5 פקודות בסיסיות מה שהופך את הפרוטוקול קל:</a:t>
            </a:r>
          </a:p>
          <a:p>
            <a:pPr algn="r" rtl="1">
              <a:lnSpc>
                <a:spcPct val="150000"/>
              </a:lnSpc>
            </a:pPr>
            <a:r>
              <a:rPr lang="en-US" sz="2800" b="1" dirty="0">
                <a:latin typeface="Calibri Light" panose="020F0302020204030204" pitchFamily="34" charset="0"/>
                <a:cs typeface="Calibri Light" panose="020F0302020204030204" pitchFamily="34" charset="0"/>
              </a:rPr>
              <a:t>Connect</a:t>
            </a:r>
            <a:r>
              <a:rPr lang="he-IL" sz="2800" b="1" dirty="0">
                <a:latin typeface="Calibri Light" panose="020F0302020204030204" pitchFamily="34" charset="0"/>
                <a:cs typeface="Calibri Light" panose="020F0302020204030204" pitchFamily="34" charset="0"/>
              </a:rPr>
              <a:t>- </a:t>
            </a:r>
            <a:r>
              <a:rPr lang="he-IL" sz="2800" dirty="0">
                <a:latin typeface="Calibri Light" panose="020F0302020204030204" pitchFamily="34" charset="0"/>
                <a:cs typeface="Calibri Light" panose="020F0302020204030204" pitchFamily="34" charset="0"/>
              </a:rPr>
              <a:t>יצירת תקשורת עם ה-</a:t>
            </a:r>
            <a:r>
              <a:rPr lang="en-US" sz="2800" dirty="0">
                <a:latin typeface="Calibri Light" panose="020F0302020204030204" pitchFamily="34" charset="0"/>
                <a:cs typeface="Calibri Light" panose="020F0302020204030204" pitchFamily="34" charset="0"/>
              </a:rPr>
              <a:t>broker</a:t>
            </a:r>
            <a:r>
              <a:rPr lang="he-IL" sz="2800" dirty="0">
                <a:latin typeface="Calibri Light" panose="020F0302020204030204" pitchFamily="34" charset="0"/>
                <a:cs typeface="Calibri Light" panose="020F0302020204030204" pitchFamily="34" charset="0"/>
              </a:rPr>
              <a:t> והמתנה עד שתגיע תשובה.</a:t>
            </a:r>
          </a:p>
          <a:p>
            <a:pPr algn="r" rtl="1">
              <a:lnSpc>
                <a:spcPct val="150000"/>
              </a:lnSpc>
            </a:pPr>
            <a:r>
              <a:rPr lang="en-US" sz="2800" b="1" dirty="0">
                <a:latin typeface="Calibri Light" panose="020F0302020204030204" pitchFamily="34" charset="0"/>
                <a:cs typeface="Calibri Light" panose="020F0302020204030204" pitchFamily="34" charset="0"/>
              </a:rPr>
              <a:t>Disconnect</a:t>
            </a:r>
            <a:r>
              <a:rPr lang="he-IL" sz="2800" b="1" dirty="0">
                <a:latin typeface="Calibri Light" panose="020F0302020204030204" pitchFamily="34" charset="0"/>
                <a:cs typeface="Calibri Light" panose="020F0302020204030204" pitchFamily="34" charset="0"/>
              </a:rPr>
              <a:t>- </a:t>
            </a:r>
            <a:r>
              <a:rPr lang="he-IL" sz="2800" dirty="0">
                <a:latin typeface="Calibri Light" panose="020F0302020204030204" pitchFamily="34" charset="0"/>
                <a:cs typeface="Calibri Light" panose="020F0302020204030204" pitchFamily="34" charset="0"/>
              </a:rPr>
              <a:t>המתנה שה-</a:t>
            </a:r>
            <a:r>
              <a:rPr lang="en-US" sz="2800" dirty="0">
                <a:latin typeface="Calibri Light" panose="020F0302020204030204" pitchFamily="34" charset="0"/>
                <a:cs typeface="Calibri Light" panose="020F0302020204030204" pitchFamily="34" charset="0"/>
              </a:rPr>
              <a:t>broker</a:t>
            </a:r>
            <a:r>
              <a:rPr lang="he-IL" sz="2800" dirty="0">
                <a:latin typeface="Calibri Light" panose="020F0302020204030204" pitchFamily="34" charset="0"/>
                <a:cs typeface="Calibri Light" panose="020F0302020204030204" pitchFamily="34" charset="0"/>
              </a:rPr>
              <a:t> יסיים את השיחה האחרונה ומתחיל תהליך של סיום השיחה ב-</a:t>
            </a:r>
            <a:r>
              <a:rPr lang="en-US" sz="2800" dirty="0">
                <a:latin typeface="Calibri Light" panose="020F0302020204030204" pitchFamily="34" charset="0"/>
                <a:cs typeface="Calibri Light" panose="020F0302020204030204" pitchFamily="34" charset="0"/>
              </a:rPr>
              <a:t>TCP</a:t>
            </a:r>
            <a:r>
              <a:rPr lang="he-IL" sz="2800" dirty="0">
                <a:latin typeface="Calibri Light" panose="020F0302020204030204" pitchFamily="34" charset="0"/>
                <a:cs typeface="Calibri Light" panose="020F0302020204030204" pitchFamily="34" charset="0"/>
              </a:rPr>
              <a:t>.</a:t>
            </a:r>
          </a:p>
          <a:p>
            <a:pPr algn="r" rtl="1">
              <a:lnSpc>
                <a:spcPct val="150000"/>
              </a:lnSpc>
            </a:pPr>
            <a:r>
              <a:rPr lang="en-US" sz="2800" b="1" dirty="0">
                <a:latin typeface="Calibri Light" panose="020F0302020204030204" pitchFamily="34" charset="0"/>
                <a:cs typeface="Calibri Light" panose="020F0302020204030204" pitchFamily="34" charset="0"/>
              </a:rPr>
              <a:t>Subscribe/Unsubscribe</a:t>
            </a:r>
            <a:r>
              <a:rPr lang="he-IL" sz="2800" b="1" dirty="0">
                <a:latin typeface="Calibri Light" panose="020F0302020204030204" pitchFamily="34" charset="0"/>
                <a:cs typeface="Calibri Light" panose="020F0302020204030204" pitchFamily="34" charset="0"/>
              </a:rPr>
              <a:t>- </a:t>
            </a:r>
            <a:r>
              <a:rPr lang="he-IL" sz="2800" dirty="0">
                <a:latin typeface="Calibri Light" panose="020F0302020204030204" pitchFamily="34" charset="0"/>
                <a:cs typeface="Calibri Light" panose="020F0302020204030204" pitchFamily="34" charset="0"/>
              </a:rPr>
              <a:t>בקשה של הלקוח להתחבר לנושא/ים.</a:t>
            </a:r>
          </a:p>
          <a:p>
            <a:pPr algn="r" rtl="1">
              <a:lnSpc>
                <a:spcPct val="150000"/>
              </a:lnSpc>
            </a:pPr>
            <a:r>
              <a:rPr lang="en-US" sz="2800" b="1" dirty="0">
                <a:latin typeface="Calibri Light" panose="020F0302020204030204" pitchFamily="34" charset="0"/>
                <a:cs typeface="Calibri Light" panose="020F0302020204030204" pitchFamily="34" charset="0"/>
              </a:rPr>
              <a:t>Publish</a:t>
            </a:r>
            <a:r>
              <a:rPr lang="he-IL" sz="2800" b="1" dirty="0">
                <a:latin typeface="Calibri Light" panose="020F0302020204030204" pitchFamily="34" charset="0"/>
                <a:cs typeface="Calibri Light" panose="020F0302020204030204" pitchFamily="34" charset="0"/>
              </a:rPr>
              <a:t>- </a:t>
            </a:r>
            <a:r>
              <a:rPr lang="he-IL" sz="2800" dirty="0">
                <a:latin typeface="Calibri Light" panose="020F0302020204030204" pitchFamily="34" charset="0"/>
                <a:cs typeface="Calibri Light" panose="020F0302020204030204" pitchFamily="34" charset="0"/>
              </a:rPr>
              <a:t>פרסום מידע מה-</a:t>
            </a:r>
            <a:r>
              <a:rPr lang="en-US" sz="2800" dirty="0">
                <a:latin typeface="Calibri Light" panose="020F0302020204030204" pitchFamily="34" charset="0"/>
                <a:cs typeface="Calibri Light" panose="020F0302020204030204" pitchFamily="34" charset="0"/>
              </a:rPr>
              <a:t>broker</a:t>
            </a:r>
            <a:r>
              <a:rPr lang="he-IL" sz="2800" dirty="0">
                <a:latin typeface="Calibri Light" panose="020F0302020204030204" pitchFamily="34" charset="0"/>
                <a:cs typeface="Calibri Light" panose="020F0302020204030204" pitchFamily="34" charset="0"/>
              </a:rPr>
              <a:t> בנושא ספציפי לכל הלקוחות הרשומים.</a:t>
            </a:r>
          </a:p>
        </p:txBody>
      </p:sp>
      <p:pic>
        <p:nvPicPr>
          <p:cNvPr id="1026" name="Picture 2" descr="Dissecting MQTT using Wireshark">
            <a:extLst>
              <a:ext uri="{FF2B5EF4-FFF2-40B4-BE49-F238E27FC236}">
                <a16:creationId xmlns:a16="http://schemas.microsoft.com/office/drawing/2014/main" id="{9B48BFCC-9A61-4F84-88CC-FD419C819A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059" y="1364639"/>
            <a:ext cx="8679505" cy="14256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1BB970D-6F48-4902-8790-BCB0BF55433B}"/>
              </a:ext>
            </a:extLst>
          </p:cNvPr>
          <p:cNvSpPr txBox="1"/>
          <p:nvPr/>
        </p:nvSpPr>
        <p:spPr>
          <a:xfrm>
            <a:off x="8966440" y="1425567"/>
            <a:ext cx="3097501" cy="2321085"/>
          </a:xfrm>
          <a:prstGeom prst="rect">
            <a:avLst/>
          </a:prstGeom>
          <a:solidFill>
            <a:schemeClr val="bg1"/>
          </a:solidFill>
          <a:ln>
            <a:solidFill>
              <a:schemeClr val="tx1"/>
            </a:solidFill>
          </a:ln>
        </p:spPr>
        <p:txBody>
          <a:bodyPr wrap="square" rtlCol="0">
            <a:spAutoFit/>
          </a:bodyPr>
          <a:lstStyle/>
          <a:p>
            <a:pPr marL="342900" indent="-342900" algn="r" rtl="1">
              <a:lnSpc>
                <a:spcPct val="150000"/>
              </a:lnSpc>
              <a:buFont typeface="+mj-lt"/>
              <a:buAutoNum type="arabicPeriod"/>
            </a:pPr>
            <a:r>
              <a:rPr lang="he-IL" sz="1400" dirty="0">
                <a:solidFill>
                  <a:sysClr val="windowText" lastClr="000000"/>
                </a:solidFill>
                <a:latin typeface="Calibri" panose="020F0502020204030204" pitchFamily="34" charset="0"/>
                <a:cs typeface="Calibri" panose="020F0502020204030204" pitchFamily="34" charset="0"/>
              </a:rPr>
              <a:t>יצירת תקשורת עם ה-</a:t>
            </a:r>
            <a:r>
              <a:rPr lang="en-US" sz="1400" dirty="0">
                <a:solidFill>
                  <a:sysClr val="windowText" lastClr="000000"/>
                </a:solidFill>
                <a:latin typeface="Calibri" panose="020F0502020204030204" pitchFamily="34" charset="0"/>
                <a:cs typeface="Calibri" panose="020F0502020204030204" pitchFamily="34" charset="0"/>
              </a:rPr>
              <a:t>broker</a:t>
            </a:r>
            <a:endParaRPr lang="he-IL" sz="1400" dirty="0">
              <a:solidFill>
                <a:sysClr val="windowText" lastClr="000000"/>
              </a:solidFill>
              <a:latin typeface="Calibri" panose="020F0502020204030204" pitchFamily="34" charset="0"/>
              <a:cs typeface="Calibri" panose="020F0502020204030204" pitchFamily="34" charset="0"/>
            </a:endParaRPr>
          </a:p>
          <a:p>
            <a:pPr marL="342900" indent="-342900" algn="r" rtl="1">
              <a:lnSpc>
                <a:spcPct val="150000"/>
              </a:lnSpc>
              <a:buFont typeface="+mj-lt"/>
              <a:buAutoNum type="arabicPeriod"/>
            </a:pPr>
            <a:r>
              <a:rPr lang="he-IL" sz="1400" dirty="0">
                <a:solidFill>
                  <a:sysClr val="windowText" lastClr="000000"/>
                </a:solidFill>
                <a:latin typeface="Calibri" panose="020F0502020204030204" pitchFamily="34" charset="0"/>
                <a:cs typeface="Calibri" panose="020F0502020204030204" pitchFamily="34" charset="0"/>
              </a:rPr>
              <a:t>קבלת אישור מה-</a:t>
            </a:r>
            <a:r>
              <a:rPr lang="en-US" sz="1400" dirty="0">
                <a:solidFill>
                  <a:sysClr val="windowText" lastClr="000000"/>
                </a:solidFill>
                <a:latin typeface="Calibri" panose="020F0502020204030204" pitchFamily="34" charset="0"/>
                <a:cs typeface="Calibri" panose="020F0502020204030204" pitchFamily="34" charset="0"/>
              </a:rPr>
              <a:t>broker</a:t>
            </a:r>
            <a:endParaRPr lang="en-IL" sz="1400" dirty="0">
              <a:solidFill>
                <a:sysClr val="windowText" lastClr="000000"/>
              </a:solidFill>
              <a:latin typeface="Calibri" panose="020F0502020204030204" pitchFamily="34" charset="0"/>
              <a:cs typeface="Calibri" panose="020F0502020204030204" pitchFamily="34" charset="0"/>
            </a:endParaRPr>
          </a:p>
          <a:p>
            <a:pPr marL="342900" indent="-342900" algn="r" rtl="1">
              <a:lnSpc>
                <a:spcPct val="150000"/>
              </a:lnSpc>
              <a:buFont typeface="+mj-lt"/>
              <a:buAutoNum type="arabicPeriod"/>
            </a:pPr>
            <a:r>
              <a:rPr lang="he-IL" sz="1400" dirty="0">
                <a:solidFill>
                  <a:sysClr val="windowText" lastClr="000000"/>
                </a:solidFill>
                <a:latin typeface="Calibri" panose="020F0502020204030204" pitchFamily="34" charset="0"/>
                <a:cs typeface="Calibri" panose="020F0502020204030204" pitchFamily="34" charset="0"/>
              </a:rPr>
              <a:t>בקשה של הלקוח להתחבר לנושא</a:t>
            </a:r>
          </a:p>
          <a:p>
            <a:pPr marL="342900" indent="-342900" algn="r" rtl="1">
              <a:lnSpc>
                <a:spcPct val="150000"/>
              </a:lnSpc>
              <a:buFont typeface="+mj-lt"/>
              <a:buAutoNum type="arabicPeriod"/>
            </a:pPr>
            <a:r>
              <a:rPr lang="he-IL" sz="1400" dirty="0">
                <a:solidFill>
                  <a:sysClr val="windowText" lastClr="000000"/>
                </a:solidFill>
                <a:latin typeface="Calibri" panose="020F0502020204030204" pitchFamily="34" charset="0"/>
                <a:cs typeface="Calibri" panose="020F0502020204030204" pitchFamily="34" charset="0"/>
              </a:rPr>
              <a:t>אישור הרשמה</a:t>
            </a:r>
          </a:p>
          <a:p>
            <a:pPr marL="342900" indent="-342900" algn="r" rtl="1">
              <a:lnSpc>
                <a:spcPct val="150000"/>
              </a:lnSpc>
              <a:buFont typeface="+mj-lt"/>
              <a:buAutoNum type="arabicPeriod"/>
            </a:pPr>
            <a:r>
              <a:rPr lang="he-IL" sz="1400" dirty="0">
                <a:solidFill>
                  <a:sysClr val="windowText" lastClr="000000"/>
                </a:solidFill>
                <a:latin typeface="Calibri" panose="020F0502020204030204" pitchFamily="34" charset="0"/>
                <a:cs typeface="Calibri" panose="020F0502020204030204" pitchFamily="34" charset="0"/>
              </a:rPr>
              <a:t>פרסום הודעה מהלקוח אל ה-</a:t>
            </a:r>
            <a:r>
              <a:rPr lang="en-US" sz="1400" dirty="0">
                <a:solidFill>
                  <a:sysClr val="windowText" lastClr="000000"/>
                </a:solidFill>
                <a:latin typeface="Calibri" panose="020F0502020204030204" pitchFamily="34" charset="0"/>
                <a:cs typeface="Calibri" panose="020F0502020204030204" pitchFamily="34" charset="0"/>
              </a:rPr>
              <a:t>broker</a:t>
            </a:r>
            <a:endParaRPr lang="he-IL" sz="1400" dirty="0">
              <a:solidFill>
                <a:sysClr val="windowText" lastClr="000000"/>
              </a:solidFill>
              <a:latin typeface="Calibri" panose="020F0502020204030204" pitchFamily="34" charset="0"/>
              <a:cs typeface="Calibri" panose="020F0502020204030204" pitchFamily="34" charset="0"/>
            </a:endParaRPr>
          </a:p>
          <a:p>
            <a:pPr marL="342900" indent="-342900" algn="r" rtl="1">
              <a:lnSpc>
                <a:spcPct val="150000"/>
              </a:lnSpc>
              <a:buFont typeface="+mj-lt"/>
              <a:buAutoNum type="arabicPeriod"/>
            </a:pPr>
            <a:r>
              <a:rPr lang="he-IL" sz="1400" dirty="0">
                <a:solidFill>
                  <a:sysClr val="windowText" lastClr="000000"/>
                </a:solidFill>
                <a:latin typeface="Calibri" panose="020F0502020204030204" pitchFamily="34" charset="0"/>
                <a:cs typeface="Calibri" panose="020F0502020204030204" pitchFamily="34" charset="0"/>
              </a:rPr>
              <a:t>פרסום הודעה מה-</a:t>
            </a:r>
            <a:r>
              <a:rPr lang="en-US" sz="1400" dirty="0">
                <a:solidFill>
                  <a:sysClr val="windowText" lastClr="000000"/>
                </a:solidFill>
                <a:latin typeface="Calibri" panose="020F0502020204030204" pitchFamily="34" charset="0"/>
                <a:cs typeface="Calibri" panose="020F0502020204030204" pitchFamily="34" charset="0"/>
              </a:rPr>
              <a:t>broker</a:t>
            </a:r>
            <a:r>
              <a:rPr lang="he-IL" sz="1400" dirty="0">
                <a:solidFill>
                  <a:sysClr val="windowText" lastClr="000000"/>
                </a:solidFill>
                <a:latin typeface="Calibri" panose="020F0502020204030204" pitchFamily="34" charset="0"/>
                <a:cs typeface="Calibri" panose="020F0502020204030204" pitchFamily="34" charset="0"/>
              </a:rPr>
              <a:t> ללקוחות</a:t>
            </a:r>
          </a:p>
          <a:p>
            <a:pPr marL="342900" indent="-342900" algn="r" rtl="1">
              <a:lnSpc>
                <a:spcPct val="150000"/>
              </a:lnSpc>
              <a:buFont typeface="+mj-lt"/>
              <a:buAutoNum type="arabicPeriod"/>
            </a:pPr>
            <a:r>
              <a:rPr lang="he-IL" sz="1400" dirty="0">
                <a:solidFill>
                  <a:sysClr val="windowText" lastClr="000000"/>
                </a:solidFill>
                <a:latin typeface="Calibri" panose="020F0502020204030204" pitchFamily="34" charset="0"/>
                <a:cs typeface="Calibri" panose="020F0502020204030204" pitchFamily="34" charset="0"/>
              </a:rPr>
              <a:t>המתנה לסיום תקשורת על ידי ה-</a:t>
            </a:r>
            <a:r>
              <a:rPr lang="en-US" sz="1400" dirty="0">
                <a:solidFill>
                  <a:sysClr val="windowText" lastClr="000000"/>
                </a:solidFill>
                <a:latin typeface="Calibri" panose="020F0502020204030204" pitchFamily="34" charset="0"/>
                <a:cs typeface="Calibri" panose="020F0502020204030204" pitchFamily="34" charset="0"/>
              </a:rPr>
              <a:t>broker</a:t>
            </a:r>
            <a:endParaRPr lang="en-IL" sz="1400" dirty="0">
              <a:solidFill>
                <a:sysClr val="windowText" lastClr="000000"/>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5E222F8E-E1B7-4F34-92D2-D04B124DED85}"/>
              </a:ext>
            </a:extLst>
          </p:cNvPr>
          <p:cNvSpPr txBox="1"/>
          <p:nvPr/>
        </p:nvSpPr>
        <p:spPr>
          <a:xfrm>
            <a:off x="128059" y="2690202"/>
            <a:ext cx="4653280" cy="2270109"/>
          </a:xfrm>
          <a:prstGeom prst="rect">
            <a:avLst/>
          </a:prstGeom>
          <a:noFill/>
        </p:spPr>
        <p:txBody>
          <a:bodyPr wrap="square" rtlCol="0">
            <a:spAutoFit/>
          </a:bodyPr>
          <a:lstStyle/>
          <a:p>
            <a:pPr algn="r" rtl="1">
              <a:lnSpc>
                <a:spcPct val="150000"/>
              </a:lnSpc>
            </a:pPr>
            <a:r>
              <a:rPr lang="he-IL" sz="1600" b="1" dirty="0">
                <a:latin typeface="Calibri Light" panose="020F0302020204030204" pitchFamily="34" charset="0"/>
                <a:cs typeface="Calibri Light" panose="020F0302020204030204" pitchFamily="34" charset="0"/>
              </a:rPr>
              <a:t>תרחיש אופציונלי למה שקרה בהקלטה:</a:t>
            </a:r>
          </a:p>
          <a:p>
            <a:pPr algn="r" rtl="1">
              <a:lnSpc>
                <a:spcPct val="150000"/>
              </a:lnSpc>
            </a:pPr>
            <a:r>
              <a:rPr lang="he-IL" sz="1600" dirty="0">
                <a:latin typeface="Calibri Light" panose="020F0302020204030204" pitchFamily="34" charset="0"/>
                <a:cs typeface="Calibri Light" panose="020F0302020204030204" pitchFamily="34" charset="0"/>
              </a:rPr>
              <a:t>לאדם יש בית חכם. הוא הגדיר נושא הקובע אם מכשיר הוא כבוי או מחובר. אם המכשיר מקבל </a:t>
            </a:r>
            <a:r>
              <a:rPr lang="en-US" sz="1600" dirty="0">
                <a:latin typeface="Calibri Light" panose="020F0302020204030204" pitchFamily="34" charset="0"/>
                <a:cs typeface="Calibri Light" panose="020F0302020204030204" pitchFamily="34" charset="0"/>
              </a:rPr>
              <a:t>TRUE</a:t>
            </a:r>
            <a:r>
              <a:rPr lang="he-IL" sz="1600" dirty="0">
                <a:latin typeface="Calibri Light" panose="020F0302020204030204" pitchFamily="34" charset="0"/>
                <a:cs typeface="Calibri Light" panose="020F0302020204030204" pitchFamily="34" charset="0"/>
              </a:rPr>
              <a:t>, הוא מכבה את עצמו. בהקלטה, אותו אדם התחבר לנושא שהגדיר ולאחר מכן שלח הודעת </a:t>
            </a:r>
            <a:r>
              <a:rPr lang="en-US" sz="1600" dirty="0">
                <a:latin typeface="Calibri Light" panose="020F0302020204030204" pitchFamily="34" charset="0"/>
                <a:cs typeface="Calibri Light" panose="020F0302020204030204" pitchFamily="34" charset="0"/>
              </a:rPr>
              <a:t>TRUE</a:t>
            </a:r>
            <a:r>
              <a:rPr lang="he-IL" sz="1600" dirty="0">
                <a:latin typeface="Calibri Light" panose="020F0302020204030204" pitchFamily="34" charset="0"/>
                <a:cs typeface="Calibri Light" panose="020F0302020204030204" pitchFamily="34" charset="0"/>
              </a:rPr>
              <a:t> לאחד המכשירים על מנת לכבות אותו. לאחר מכן, סטטוס המכשיר התעדכן והאיש התנתק.</a:t>
            </a:r>
            <a:endParaRPr lang="en-IL" sz="1600" dirty="0">
              <a:latin typeface="Calibri Light" panose="020F0302020204030204" pitchFamily="34" charset="0"/>
              <a:cs typeface="Calibri Light" panose="020F0302020204030204" pitchFamily="34" charset="0"/>
            </a:endParaRPr>
          </a:p>
        </p:txBody>
      </p:sp>
      <p:graphicFrame>
        <p:nvGraphicFramePr>
          <p:cNvPr id="12" name="Diagram 11">
            <a:extLst>
              <a:ext uri="{FF2B5EF4-FFF2-40B4-BE49-F238E27FC236}">
                <a16:creationId xmlns:a16="http://schemas.microsoft.com/office/drawing/2014/main" id="{F92D665C-DB4C-407F-A742-D9368591ADBD}"/>
              </a:ext>
            </a:extLst>
          </p:cNvPr>
          <p:cNvGraphicFramePr/>
          <p:nvPr>
            <p:extLst>
              <p:ext uri="{D42A27DB-BD31-4B8C-83A1-F6EECF244321}">
                <p14:modId xmlns:p14="http://schemas.microsoft.com/office/powerpoint/2010/main" val="1827022038"/>
              </p:ext>
            </p:extLst>
          </p:nvPr>
        </p:nvGraphicFramePr>
        <p:xfrm>
          <a:off x="43870" y="4759656"/>
          <a:ext cx="4737469" cy="20983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533713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E66D9-0800-4AB6-A98F-FEF8C1EF5F23}"/>
              </a:ext>
            </a:extLst>
          </p:cNvPr>
          <p:cNvSpPr>
            <a:spLocks noGrp="1"/>
          </p:cNvSpPr>
          <p:nvPr>
            <p:ph type="title"/>
          </p:nvPr>
        </p:nvSpPr>
        <p:spPr/>
        <p:txBody>
          <a:bodyPr>
            <a:normAutofit/>
          </a:bodyPr>
          <a:lstStyle/>
          <a:p>
            <a:pPr algn="r" rtl="1"/>
            <a:r>
              <a:rPr lang="en-US" sz="4400" dirty="0">
                <a:latin typeface="Calibri" panose="020F0502020204030204" pitchFamily="34" charset="0"/>
                <a:cs typeface="Calibri" panose="020F0502020204030204" pitchFamily="34" charset="0"/>
              </a:rPr>
              <a:t>IoT</a:t>
            </a:r>
            <a:r>
              <a:rPr lang="he-IL" sz="4400" dirty="0">
                <a:latin typeface="Calibri" panose="020F0502020204030204" pitchFamily="34" charset="0"/>
                <a:cs typeface="Calibri" panose="020F0502020204030204" pitchFamily="34" charset="0"/>
              </a:rPr>
              <a:t>- הפרוטוקולים השונים- </a:t>
            </a:r>
            <a:r>
              <a:rPr lang="en-US" sz="4400" dirty="0">
                <a:latin typeface="Calibri" panose="020F0502020204030204" pitchFamily="34" charset="0"/>
                <a:cs typeface="Calibri" panose="020F0502020204030204" pitchFamily="34" charset="0"/>
              </a:rPr>
              <a:t>ZigBee</a:t>
            </a:r>
            <a:endParaRPr lang="en-IL" sz="4400" dirty="0">
              <a:latin typeface="Calibri" panose="020F0502020204030204" pitchFamily="34" charset="0"/>
              <a:cs typeface="Calibri" panose="020F0502020204030204" pitchFamily="34" charset="0"/>
            </a:endParaRPr>
          </a:p>
        </p:txBody>
      </p:sp>
      <p:sp>
        <p:nvSpPr>
          <p:cNvPr id="7" name="Content Placeholder 2">
            <a:extLst>
              <a:ext uri="{FF2B5EF4-FFF2-40B4-BE49-F238E27FC236}">
                <a16:creationId xmlns:a16="http://schemas.microsoft.com/office/drawing/2014/main" id="{CCDE43F3-EC83-46E6-9382-5F22FC7FEEBF}"/>
              </a:ext>
            </a:extLst>
          </p:cNvPr>
          <p:cNvSpPr>
            <a:spLocks noGrp="1"/>
          </p:cNvSpPr>
          <p:nvPr>
            <p:ph idx="1"/>
          </p:nvPr>
        </p:nvSpPr>
        <p:spPr>
          <a:xfrm>
            <a:off x="1476375" y="1825625"/>
            <a:ext cx="9959974" cy="4351338"/>
          </a:xfrm>
        </p:spPr>
        <p:txBody>
          <a:bodyPr>
            <a:normAutofit fontScale="77500" lnSpcReduction="20000"/>
          </a:bodyPr>
          <a:lstStyle/>
          <a:p>
            <a:pPr algn="r" rtl="1">
              <a:lnSpc>
                <a:spcPct val="150000"/>
              </a:lnSpc>
            </a:pPr>
            <a:r>
              <a:rPr lang="he-IL" sz="2800" dirty="0">
                <a:latin typeface="Calibri Light" panose="020F0302020204030204" pitchFamily="34" charset="0"/>
                <a:cs typeface="Calibri Light" panose="020F0302020204030204" pitchFamily="34" charset="0"/>
              </a:rPr>
              <a:t>פרוטוקול תקשורת אלחוטית הפועל באמצעות גלי רדיו המשתייך לקבוצת </a:t>
            </a:r>
            <a:r>
              <a:rPr lang="en-US" sz="2800" dirty="0">
                <a:latin typeface="Calibri Light" panose="020F0302020204030204" pitchFamily="34" charset="0"/>
                <a:cs typeface="Calibri Light" panose="020F0302020204030204" pitchFamily="34" charset="0"/>
              </a:rPr>
              <a:t>short range network</a:t>
            </a:r>
            <a:endParaRPr lang="he-IL" sz="2800" dirty="0">
              <a:latin typeface="Calibri Light" panose="020F0302020204030204" pitchFamily="34" charset="0"/>
              <a:cs typeface="Calibri Light" panose="020F0302020204030204" pitchFamily="34" charset="0"/>
            </a:endParaRPr>
          </a:p>
          <a:p>
            <a:pPr algn="r" rtl="1">
              <a:lnSpc>
                <a:spcPct val="150000"/>
              </a:lnSpc>
            </a:pPr>
            <a:r>
              <a:rPr lang="he-IL" sz="2800" dirty="0">
                <a:latin typeface="Calibri Light" panose="020F0302020204030204" pitchFamily="34" charset="0"/>
                <a:cs typeface="Calibri Light" panose="020F0302020204030204" pitchFamily="34" charset="0"/>
              </a:rPr>
              <a:t>תקשורת שברובה </a:t>
            </a:r>
            <a:r>
              <a:rPr lang="en-US" sz="2800" dirty="0">
                <a:latin typeface="Calibri Light" panose="020F0302020204030204" pitchFamily="34" charset="0"/>
                <a:cs typeface="Calibri Light" panose="020F0302020204030204" pitchFamily="34" charset="0"/>
              </a:rPr>
              <a:t>P2P</a:t>
            </a:r>
            <a:r>
              <a:rPr lang="he-IL" sz="2800" dirty="0">
                <a:latin typeface="Calibri Light" panose="020F0302020204030204" pitchFamily="34" charset="0"/>
                <a:cs typeface="Calibri Light" panose="020F0302020204030204" pitchFamily="34" charset="0"/>
              </a:rPr>
              <a:t> (מספר נתבים שמקשרים בין נקודות קצה רבות ומכשיר אחד שמרכז </a:t>
            </a:r>
            <a:r>
              <a:rPr lang="he-IL" sz="2800" dirty="0" err="1">
                <a:latin typeface="Calibri Light" panose="020F0302020204030204" pitchFamily="34" charset="0"/>
                <a:cs typeface="Calibri Light" panose="020F0302020204030204" pitchFamily="34" charset="0"/>
              </a:rPr>
              <a:t>הכל</a:t>
            </a:r>
            <a:r>
              <a:rPr lang="he-IL" sz="2800" dirty="0">
                <a:latin typeface="Calibri Light" panose="020F0302020204030204" pitchFamily="34" charset="0"/>
                <a:cs typeface="Calibri Light" panose="020F0302020204030204" pitchFamily="34" charset="0"/>
              </a:rPr>
              <a:t> ומבצע החלטות)</a:t>
            </a:r>
            <a:endParaRPr lang="en-US" sz="2800" dirty="0">
              <a:latin typeface="Calibri Light" panose="020F0302020204030204" pitchFamily="34" charset="0"/>
              <a:cs typeface="Calibri Light" panose="020F0302020204030204" pitchFamily="34" charset="0"/>
            </a:endParaRPr>
          </a:p>
          <a:p>
            <a:pPr algn="r" rtl="1">
              <a:lnSpc>
                <a:spcPct val="150000"/>
              </a:lnSpc>
            </a:pPr>
            <a:r>
              <a:rPr lang="he-IL" sz="2800" dirty="0">
                <a:latin typeface="Calibri Light" panose="020F0302020204030204" pitchFamily="34" charset="0"/>
                <a:cs typeface="Calibri Light" panose="020F0302020204030204" pitchFamily="34" charset="0"/>
              </a:rPr>
              <a:t>מאפשר העברה של כמויות קטנות של מידע לטווח של עד 50 מטרים לאור צריכת החשמל הנמוכה של הפרוטוקול.</a:t>
            </a:r>
          </a:p>
          <a:p>
            <a:pPr algn="r" rtl="1">
              <a:lnSpc>
                <a:spcPct val="150000"/>
              </a:lnSpc>
            </a:pPr>
            <a:r>
              <a:rPr lang="he-IL" sz="2800" dirty="0">
                <a:latin typeface="Calibri Light" panose="020F0302020204030204" pitchFamily="34" charset="0"/>
                <a:cs typeface="Calibri Light" panose="020F0302020204030204" pitchFamily="34" charset="0"/>
              </a:rPr>
              <a:t>מיועד להעברת מידע מועט וצורך כמות נמוכה של חשמל</a:t>
            </a:r>
            <a:r>
              <a:rPr lang="en-US" sz="2800" dirty="0">
                <a:latin typeface="Calibri Light" panose="020F0302020204030204" pitchFamily="34" charset="0"/>
                <a:cs typeface="Calibri Light" panose="020F0302020204030204" pitchFamily="34" charset="0"/>
              </a:rPr>
              <a:t> </a:t>
            </a:r>
            <a:r>
              <a:rPr lang="he-IL" sz="2800" dirty="0">
                <a:latin typeface="Calibri Light" panose="020F0302020204030204" pitchFamily="34" charset="0"/>
                <a:cs typeface="Calibri Light" panose="020F0302020204030204" pitchFamily="34" charset="0"/>
              </a:rPr>
              <a:t> וישנה הצפנה סימטרית</a:t>
            </a:r>
          </a:p>
          <a:p>
            <a:pPr algn="r" rtl="1">
              <a:lnSpc>
                <a:spcPct val="150000"/>
              </a:lnSpc>
            </a:pPr>
            <a:r>
              <a:rPr lang="he-IL" sz="2800" dirty="0">
                <a:latin typeface="Calibri Light" panose="020F0302020204030204" pitchFamily="34" charset="0"/>
                <a:cs typeface="Calibri Light" panose="020F0302020204030204" pitchFamily="34" charset="0"/>
              </a:rPr>
              <a:t>משתמשים בפרוטוקול זה בבתים חכמים, שלטים רחוקים, בקרת אורות וחיבורים אלחוטיים של גלי עשן, תזוזה או אש.</a:t>
            </a:r>
          </a:p>
        </p:txBody>
      </p:sp>
    </p:spTree>
    <p:extLst>
      <p:ext uri="{BB962C8B-B14F-4D97-AF65-F5344CB8AC3E}">
        <p14:creationId xmlns:p14="http://schemas.microsoft.com/office/powerpoint/2010/main" val="4024663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E66D9-0800-4AB6-A98F-FEF8C1EF5F23}"/>
              </a:ext>
            </a:extLst>
          </p:cNvPr>
          <p:cNvSpPr>
            <a:spLocks noGrp="1"/>
          </p:cNvSpPr>
          <p:nvPr>
            <p:ph type="title"/>
          </p:nvPr>
        </p:nvSpPr>
        <p:spPr/>
        <p:txBody>
          <a:bodyPr>
            <a:normAutofit/>
          </a:bodyPr>
          <a:lstStyle/>
          <a:p>
            <a:pPr algn="r" rtl="1"/>
            <a:r>
              <a:rPr lang="en-US" sz="4400" dirty="0">
                <a:latin typeface="Calibri" panose="020F0502020204030204" pitchFamily="34" charset="0"/>
                <a:cs typeface="Calibri" panose="020F0502020204030204" pitchFamily="34" charset="0"/>
              </a:rPr>
              <a:t>IoT</a:t>
            </a:r>
            <a:r>
              <a:rPr lang="he-IL" sz="4400" dirty="0">
                <a:latin typeface="Calibri" panose="020F0502020204030204" pitchFamily="34" charset="0"/>
                <a:cs typeface="Calibri" panose="020F0502020204030204" pitchFamily="34" charset="0"/>
              </a:rPr>
              <a:t>- הפרוטוקולים השונים- </a:t>
            </a:r>
            <a:r>
              <a:rPr lang="en-US" sz="4400" dirty="0">
                <a:latin typeface="Calibri" panose="020F0502020204030204" pitchFamily="34" charset="0"/>
                <a:cs typeface="Calibri" panose="020F0502020204030204" pitchFamily="34" charset="0"/>
              </a:rPr>
              <a:t>ZigBee</a:t>
            </a:r>
            <a:endParaRPr lang="en-IL" sz="4400" dirty="0">
              <a:latin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CF80F1A5-BFBF-444C-BD4A-CA8678291FD2}"/>
              </a:ext>
            </a:extLst>
          </p:cNvPr>
          <p:cNvGrpSpPr/>
          <p:nvPr/>
        </p:nvGrpSpPr>
        <p:grpSpPr>
          <a:xfrm>
            <a:off x="4974983" y="1462088"/>
            <a:ext cx="6985635" cy="5297106"/>
            <a:chOff x="2812808" y="1404938"/>
            <a:chExt cx="6985635" cy="5297106"/>
          </a:xfrm>
        </p:grpSpPr>
        <p:pic>
          <p:nvPicPr>
            <p:cNvPr id="4" name="Picture 2" descr="Sniffing Philips Hue Zigbee traffic with Wireshark – Hal9k">
              <a:extLst>
                <a:ext uri="{FF2B5EF4-FFF2-40B4-BE49-F238E27FC236}">
                  <a16:creationId xmlns:a16="http://schemas.microsoft.com/office/drawing/2014/main" id="{3A1CCB0D-A699-4DC6-B36A-FECAD0A789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2808" y="1404938"/>
              <a:ext cx="6372467" cy="529710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A147695-0239-45D8-AB34-9BA66863FF12}"/>
                </a:ext>
              </a:extLst>
            </p:cNvPr>
            <p:cNvSpPr txBox="1"/>
            <p:nvPr/>
          </p:nvSpPr>
          <p:spPr>
            <a:xfrm>
              <a:off x="7934692" y="2304365"/>
              <a:ext cx="1863751" cy="338554"/>
            </a:xfrm>
            <a:prstGeom prst="rect">
              <a:avLst/>
            </a:prstGeom>
            <a:noFill/>
          </p:spPr>
          <p:txBody>
            <a:bodyPr wrap="square">
              <a:spAutoFit/>
            </a:bodyPr>
            <a:lstStyle/>
            <a:p>
              <a:pPr algn="r" rtl="1"/>
              <a:r>
                <a:rPr lang="he-IL" sz="1600" dirty="0">
                  <a:solidFill>
                    <a:srgbClr val="FF0000"/>
                  </a:solidFill>
                  <a:latin typeface="Calibri" panose="020F0502020204030204" pitchFamily="34" charset="0"/>
                  <a:cs typeface="Calibri" panose="020F0502020204030204" pitchFamily="34" charset="0"/>
                </a:rPr>
                <a:t>מתקיימת העברת מידע</a:t>
              </a:r>
            </a:p>
          </p:txBody>
        </p:sp>
        <p:sp>
          <p:nvSpPr>
            <p:cNvPr id="8" name="TextBox 7">
              <a:extLst>
                <a:ext uri="{FF2B5EF4-FFF2-40B4-BE49-F238E27FC236}">
                  <a16:creationId xmlns:a16="http://schemas.microsoft.com/office/drawing/2014/main" id="{86D5B556-F8A2-4478-91FE-D5A4361A1593}"/>
                </a:ext>
              </a:extLst>
            </p:cNvPr>
            <p:cNvSpPr txBox="1"/>
            <p:nvPr/>
          </p:nvSpPr>
          <p:spPr>
            <a:xfrm>
              <a:off x="7838833" y="3019028"/>
              <a:ext cx="1877695" cy="338554"/>
            </a:xfrm>
            <a:prstGeom prst="rect">
              <a:avLst/>
            </a:prstGeom>
            <a:noFill/>
          </p:spPr>
          <p:txBody>
            <a:bodyPr wrap="square">
              <a:spAutoFit/>
            </a:bodyPr>
            <a:lstStyle/>
            <a:p>
              <a:pPr algn="r" rtl="1"/>
              <a:r>
                <a:rPr lang="he-IL" sz="1600" dirty="0">
                  <a:solidFill>
                    <a:srgbClr val="FF0000"/>
                  </a:solidFill>
                  <a:latin typeface="Calibri" panose="020F0502020204030204" pitchFamily="34" charset="0"/>
                  <a:cs typeface="Calibri" panose="020F0502020204030204" pitchFamily="34" charset="0"/>
                </a:rPr>
                <a:t>מתקיימת העברת מידע</a:t>
              </a:r>
            </a:p>
          </p:txBody>
        </p:sp>
        <p:sp>
          <p:nvSpPr>
            <p:cNvPr id="10" name="TextBox 9">
              <a:extLst>
                <a:ext uri="{FF2B5EF4-FFF2-40B4-BE49-F238E27FC236}">
                  <a16:creationId xmlns:a16="http://schemas.microsoft.com/office/drawing/2014/main" id="{48116D48-ADC7-4FC6-9D39-F8367F210858}"/>
                </a:ext>
              </a:extLst>
            </p:cNvPr>
            <p:cNvSpPr txBox="1"/>
            <p:nvPr/>
          </p:nvSpPr>
          <p:spPr>
            <a:xfrm>
              <a:off x="7838833" y="3299969"/>
              <a:ext cx="1877695" cy="338554"/>
            </a:xfrm>
            <a:prstGeom prst="rect">
              <a:avLst/>
            </a:prstGeom>
            <a:noFill/>
          </p:spPr>
          <p:txBody>
            <a:bodyPr wrap="square">
              <a:spAutoFit/>
            </a:bodyPr>
            <a:lstStyle/>
            <a:p>
              <a:pPr algn="r" rtl="1"/>
              <a:r>
                <a:rPr lang="he-IL" sz="1600" dirty="0">
                  <a:solidFill>
                    <a:srgbClr val="FF0000"/>
                  </a:solidFill>
                  <a:latin typeface="Calibri" panose="020F0502020204030204" pitchFamily="34" charset="0"/>
                  <a:cs typeface="Calibri" panose="020F0502020204030204" pitchFamily="34" charset="0"/>
                </a:rPr>
                <a:t>מתקיימת העברת מידע</a:t>
              </a:r>
            </a:p>
          </p:txBody>
        </p:sp>
        <p:sp>
          <p:nvSpPr>
            <p:cNvPr id="11" name="TextBox 10">
              <a:extLst>
                <a:ext uri="{FF2B5EF4-FFF2-40B4-BE49-F238E27FC236}">
                  <a16:creationId xmlns:a16="http://schemas.microsoft.com/office/drawing/2014/main" id="{84D6195E-A839-4BA9-9130-BA9E284A42EE}"/>
                </a:ext>
              </a:extLst>
            </p:cNvPr>
            <p:cNvSpPr txBox="1"/>
            <p:nvPr/>
          </p:nvSpPr>
          <p:spPr>
            <a:xfrm>
              <a:off x="7838833" y="3549025"/>
              <a:ext cx="1877695" cy="338554"/>
            </a:xfrm>
            <a:prstGeom prst="rect">
              <a:avLst/>
            </a:prstGeom>
            <a:noFill/>
          </p:spPr>
          <p:txBody>
            <a:bodyPr wrap="square">
              <a:spAutoFit/>
            </a:bodyPr>
            <a:lstStyle/>
            <a:p>
              <a:pPr algn="r" rtl="1"/>
              <a:r>
                <a:rPr lang="he-IL" sz="1600" dirty="0">
                  <a:solidFill>
                    <a:srgbClr val="FF0000"/>
                  </a:solidFill>
                  <a:latin typeface="Calibri" panose="020F0502020204030204" pitchFamily="34" charset="0"/>
                  <a:cs typeface="Calibri" panose="020F0502020204030204" pitchFamily="34" charset="0"/>
                </a:rPr>
                <a:t>מתקיימת העברת מידע</a:t>
              </a:r>
            </a:p>
          </p:txBody>
        </p:sp>
        <p:sp>
          <p:nvSpPr>
            <p:cNvPr id="12" name="TextBox 11">
              <a:extLst>
                <a:ext uri="{FF2B5EF4-FFF2-40B4-BE49-F238E27FC236}">
                  <a16:creationId xmlns:a16="http://schemas.microsoft.com/office/drawing/2014/main" id="{0C0F299E-5CF6-4F24-AC30-C5E950E1393A}"/>
                </a:ext>
              </a:extLst>
            </p:cNvPr>
            <p:cNvSpPr txBox="1"/>
            <p:nvPr/>
          </p:nvSpPr>
          <p:spPr>
            <a:xfrm>
              <a:off x="7934691" y="2665639"/>
              <a:ext cx="1235101" cy="338554"/>
            </a:xfrm>
            <a:prstGeom prst="rect">
              <a:avLst/>
            </a:prstGeom>
            <a:noFill/>
          </p:spPr>
          <p:txBody>
            <a:bodyPr wrap="square">
              <a:spAutoFit/>
            </a:bodyPr>
            <a:lstStyle/>
            <a:p>
              <a:pPr algn="r" rtl="1"/>
              <a:r>
                <a:rPr lang="he-IL" sz="1600" dirty="0">
                  <a:solidFill>
                    <a:srgbClr val="FF0000"/>
                  </a:solidFill>
                  <a:latin typeface="Calibri" panose="020F0502020204030204" pitchFamily="34" charset="0"/>
                  <a:cs typeface="Calibri" panose="020F0502020204030204" pitchFamily="34" charset="0"/>
                </a:rPr>
                <a:t>נשלחת פקודה</a:t>
              </a:r>
            </a:p>
          </p:txBody>
        </p:sp>
      </p:grpSp>
      <p:sp>
        <p:nvSpPr>
          <p:cNvPr id="5" name="TextBox 4">
            <a:extLst>
              <a:ext uri="{FF2B5EF4-FFF2-40B4-BE49-F238E27FC236}">
                <a16:creationId xmlns:a16="http://schemas.microsoft.com/office/drawing/2014/main" id="{6B7E2E2B-CD96-47AC-876A-3E2AC1CAA832}"/>
              </a:ext>
            </a:extLst>
          </p:cNvPr>
          <p:cNvSpPr txBox="1"/>
          <p:nvPr/>
        </p:nvSpPr>
        <p:spPr>
          <a:xfrm>
            <a:off x="231382" y="1988199"/>
            <a:ext cx="4509081" cy="3913059"/>
          </a:xfrm>
          <a:prstGeom prst="rect">
            <a:avLst/>
          </a:prstGeom>
          <a:noFill/>
        </p:spPr>
        <p:txBody>
          <a:bodyPr wrap="square" rtlCol="0">
            <a:spAutoFit/>
          </a:bodyPr>
          <a:lstStyle/>
          <a:p>
            <a:pPr algn="r" rtl="1">
              <a:lnSpc>
                <a:spcPct val="150000"/>
              </a:lnSpc>
            </a:pPr>
            <a:r>
              <a:rPr lang="he-IL" sz="2400" b="1" dirty="0">
                <a:latin typeface="Calibri Light" panose="020F0302020204030204" pitchFamily="34" charset="0"/>
                <a:cs typeface="Calibri Light" panose="020F0302020204030204" pitchFamily="34" charset="0"/>
              </a:rPr>
              <a:t>תרחיש אופציונלי למה שקרה בהקלטה:</a:t>
            </a:r>
          </a:p>
          <a:p>
            <a:pPr algn="r" rtl="1">
              <a:lnSpc>
                <a:spcPct val="150000"/>
              </a:lnSpc>
            </a:pPr>
            <a:r>
              <a:rPr lang="he-IL" sz="2400" dirty="0">
                <a:latin typeface="Calibri Light" panose="020F0302020204030204" pitchFamily="34" charset="0"/>
                <a:cs typeface="Calibri Light" panose="020F0302020204030204" pitchFamily="34" charset="0"/>
              </a:rPr>
              <a:t>חיישן העביר מידע על אחוזי הלחות בקרקע. לאחר מכן, החיישנים קיבלו פקודה לשלוח מידע על אחוזי הלחות בקרקע רק כאשר הם מתחת ל-30%. החיישן ממשיך להעביר מידע משום שאחוזי הלחות נמוכים מ-30%</a:t>
            </a:r>
            <a:endParaRPr lang="en-IL" sz="24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8024780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E66D9-0800-4AB6-A98F-FEF8C1EF5F23}"/>
              </a:ext>
            </a:extLst>
          </p:cNvPr>
          <p:cNvSpPr>
            <a:spLocks noGrp="1"/>
          </p:cNvSpPr>
          <p:nvPr>
            <p:ph type="title"/>
          </p:nvPr>
        </p:nvSpPr>
        <p:spPr/>
        <p:txBody>
          <a:bodyPr>
            <a:normAutofit/>
          </a:bodyPr>
          <a:lstStyle/>
          <a:p>
            <a:pPr algn="r" rtl="1"/>
            <a:r>
              <a:rPr lang="en-US" sz="4400" dirty="0">
                <a:latin typeface="Calibri" panose="020F0502020204030204" pitchFamily="34" charset="0"/>
                <a:cs typeface="Calibri" panose="020F0502020204030204" pitchFamily="34" charset="0"/>
              </a:rPr>
              <a:t>IoT</a:t>
            </a:r>
            <a:r>
              <a:rPr lang="he-IL" sz="4400" dirty="0">
                <a:latin typeface="Calibri" panose="020F0502020204030204" pitchFamily="34" charset="0"/>
                <a:cs typeface="Calibri" panose="020F0502020204030204" pitchFamily="34" charset="0"/>
              </a:rPr>
              <a:t>- הפרוטוקולים השונים</a:t>
            </a:r>
            <a:endParaRPr lang="en-IL" sz="4400" dirty="0">
              <a:latin typeface="Calibri" panose="020F0502020204030204" pitchFamily="34" charset="0"/>
              <a:cs typeface="Calibri" panose="020F0502020204030204" pitchFamily="34" charset="0"/>
            </a:endParaRPr>
          </a:p>
        </p:txBody>
      </p:sp>
      <p:sp>
        <p:nvSpPr>
          <p:cNvPr id="7" name="Content Placeholder 2">
            <a:extLst>
              <a:ext uri="{FF2B5EF4-FFF2-40B4-BE49-F238E27FC236}">
                <a16:creationId xmlns:a16="http://schemas.microsoft.com/office/drawing/2014/main" id="{CCDE43F3-EC83-46E6-9382-5F22FC7FEEBF}"/>
              </a:ext>
            </a:extLst>
          </p:cNvPr>
          <p:cNvSpPr>
            <a:spLocks noGrp="1"/>
          </p:cNvSpPr>
          <p:nvPr>
            <p:ph idx="1"/>
          </p:nvPr>
        </p:nvSpPr>
        <p:spPr>
          <a:xfrm>
            <a:off x="777240" y="1825625"/>
            <a:ext cx="10659109" cy="4351338"/>
          </a:xfrm>
        </p:spPr>
        <p:txBody>
          <a:bodyPr>
            <a:normAutofit fontScale="92500"/>
          </a:bodyPr>
          <a:lstStyle/>
          <a:p>
            <a:pPr marL="0" indent="0" algn="r" rtl="1">
              <a:lnSpc>
                <a:spcPct val="150000"/>
              </a:lnSpc>
              <a:buNone/>
            </a:pPr>
            <a:r>
              <a:rPr lang="he-IL" sz="2800" b="1" dirty="0">
                <a:latin typeface="Calibri Light" panose="020F0302020204030204" pitchFamily="34" charset="0"/>
                <a:cs typeface="Calibri Light" panose="020F0302020204030204" pitchFamily="34" charset="0"/>
              </a:rPr>
              <a:t>רוב הפרוטוקולים הנוגעים ב-</a:t>
            </a:r>
            <a:r>
              <a:rPr lang="en-US" sz="2800" b="1" dirty="0">
                <a:latin typeface="Calibri Light" panose="020F0302020204030204" pitchFamily="34" charset="0"/>
                <a:cs typeface="Calibri Light" panose="020F0302020204030204" pitchFamily="34" charset="0"/>
              </a:rPr>
              <a:t>IoT</a:t>
            </a:r>
            <a:r>
              <a:rPr lang="he-IL" sz="2800" b="1" dirty="0">
                <a:latin typeface="Calibri Light" panose="020F0302020204030204" pitchFamily="34" charset="0"/>
                <a:cs typeface="Calibri Light" panose="020F0302020204030204" pitchFamily="34" charset="0"/>
              </a:rPr>
              <a:t> עובדים על </a:t>
            </a:r>
            <a:r>
              <a:rPr lang="en-US" sz="2800" b="1" dirty="0">
                <a:latin typeface="Calibri Light" panose="020F0302020204030204" pitchFamily="34" charset="0"/>
                <a:cs typeface="Calibri Light" panose="020F0302020204030204" pitchFamily="34" charset="0"/>
              </a:rPr>
              <a:t>IPv6</a:t>
            </a:r>
            <a:r>
              <a:rPr lang="he-IL" sz="2800" b="1" dirty="0">
                <a:latin typeface="Calibri Light" panose="020F0302020204030204" pitchFamily="34" charset="0"/>
                <a:cs typeface="Calibri Light" panose="020F0302020204030204" pitchFamily="34" charset="0"/>
              </a:rPr>
              <a:t> אז איך מתקיימת התקשורת?</a:t>
            </a:r>
          </a:p>
          <a:p>
            <a:pPr algn="r" rtl="1">
              <a:lnSpc>
                <a:spcPct val="150000"/>
              </a:lnSpc>
            </a:pPr>
            <a:r>
              <a:rPr lang="he-IL" sz="2800" dirty="0">
                <a:latin typeface="Calibri Light" panose="020F0302020204030204" pitchFamily="34" charset="0"/>
                <a:cs typeface="Calibri Light" panose="020F0302020204030204" pitchFamily="34" charset="0"/>
              </a:rPr>
              <a:t>ב- </a:t>
            </a:r>
            <a:r>
              <a:rPr lang="en-US" sz="2800" dirty="0">
                <a:latin typeface="Calibri Light" panose="020F0302020204030204" pitchFamily="34" charset="0"/>
                <a:cs typeface="Calibri Light" panose="020F0302020204030204" pitchFamily="34" charset="0"/>
              </a:rPr>
              <a:t>RFC 4944</a:t>
            </a:r>
            <a:r>
              <a:rPr lang="he-IL" sz="2800" dirty="0">
                <a:latin typeface="Calibri Light" panose="020F0302020204030204" pitchFamily="34" charset="0"/>
                <a:cs typeface="Calibri Light" panose="020F0302020204030204" pitchFamily="34" charset="0"/>
              </a:rPr>
              <a:t> שעודכן לאחר מכן על ידי </a:t>
            </a:r>
            <a:r>
              <a:rPr lang="en-US" sz="2800" dirty="0">
                <a:latin typeface="Calibri Light" panose="020F0302020204030204" pitchFamily="34" charset="0"/>
                <a:cs typeface="Calibri Light" panose="020F0302020204030204" pitchFamily="34" charset="0"/>
              </a:rPr>
              <a:t>RFC 6282</a:t>
            </a:r>
            <a:r>
              <a:rPr lang="he-IL" sz="2800" dirty="0">
                <a:latin typeface="Calibri Light" panose="020F0302020204030204" pitchFamily="34" charset="0"/>
                <a:cs typeface="Calibri Light" panose="020F0302020204030204" pitchFamily="34" charset="0"/>
              </a:rPr>
              <a:t> מתוארות דרכים בהן מתקיים הקישור בין תקשורת של </a:t>
            </a:r>
            <a:r>
              <a:rPr lang="en-US" sz="2800" dirty="0">
                <a:latin typeface="Calibri Light" panose="020F0302020204030204" pitchFamily="34" charset="0"/>
                <a:cs typeface="Calibri Light" panose="020F0302020204030204" pitchFamily="34" charset="0"/>
              </a:rPr>
              <a:t>IPv6</a:t>
            </a:r>
            <a:r>
              <a:rPr lang="he-IL" sz="2800" dirty="0">
                <a:latin typeface="Calibri Light" panose="020F0302020204030204" pitchFamily="34" charset="0"/>
                <a:cs typeface="Calibri Light" panose="020F0302020204030204" pitchFamily="34" charset="0"/>
              </a:rPr>
              <a:t> לתקשורת של </a:t>
            </a:r>
            <a:r>
              <a:rPr lang="en-US" sz="2800" dirty="0">
                <a:latin typeface="Calibri Light" panose="020F0302020204030204" pitchFamily="34" charset="0"/>
                <a:cs typeface="Calibri Light" panose="020F0302020204030204" pitchFamily="34" charset="0"/>
              </a:rPr>
              <a:t>IPv4</a:t>
            </a:r>
            <a:r>
              <a:rPr lang="he-IL" sz="2800" dirty="0">
                <a:latin typeface="Calibri Light" panose="020F0302020204030204" pitchFamily="34" charset="0"/>
                <a:cs typeface="Calibri Light" panose="020F0302020204030204" pitchFamily="34" charset="0"/>
              </a:rPr>
              <a:t>. </a:t>
            </a:r>
          </a:p>
          <a:p>
            <a:pPr algn="r" rtl="1">
              <a:lnSpc>
                <a:spcPct val="150000"/>
              </a:lnSpc>
            </a:pPr>
            <a:r>
              <a:rPr lang="he-IL" sz="2800" dirty="0">
                <a:latin typeface="Calibri Light" panose="020F0302020204030204" pitchFamily="34" charset="0"/>
                <a:cs typeface="Calibri Light" panose="020F0302020204030204" pitchFamily="34" charset="0"/>
              </a:rPr>
              <a:t>יש צורך להתאים את גדלי החבילות של שתי ברשתות ואת מהירות השליחה של </a:t>
            </a:r>
            <a:r>
              <a:rPr lang="he-IL" sz="2800" dirty="0" err="1">
                <a:latin typeface="Calibri Light" panose="020F0302020204030204" pitchFamily="34" charset="0"/>
                <a:cs typeface="Calibri Light" panose="020F0302020204030204" pitchFamily="34" charset="0"/>
              </a:rPr>
              <a:t>הפקטות</a:t>
            </a:r>
            <a:endParaRPr lang="he-IL" sz="2800" dirty="0">
              <a:latin typeface="Calibri Light" panose="020F0302020204030204" pitchFamily="34" charset="0"/>
              <a:cs typeface="Calibri Light" panose="020F0302020204030204" pitchFamily="34" charset="0"/>
            </a:endParaRPr>
          </a:p>
          <a:p>
            <a:pPr algn="r" rtl="1">
              <a:lnSpc>
                <a:spcPct val="150000"/>
              </a:lnSpc>
            </a:pPr>
            <a:r>
              <a:rPr lang="en-US" sz="2800" dirty="0">
                <a:latin typeface="Calibri Light" panose="020F0302020204030204" pitchFamily="34" charset="0"/>
                <a:cs typeface="Calibri Light" panose="020F0302020204030204" pitchFamily="34" charset="0"/>
              </a:rPr>
              <a:t>RFC 4944</a:t>
            </a:r>
            <a:r>
              <a:rPr lang="he-IL" sz="2800" dirty="0">
                <a:latin typeface="Calibri Light" panose="020F0302020204030204" pitchFamily="34" charset="0"/>
                <a:cs typeface="Calibri Light" panose="020F0302020204030204" pitchFamily="34" charset="0"/>
              </a:rPr>
              <a:t> מציע שכבת התאמה כדי לאפשר שידור של </a:t>
            </a:r>
            <a:r>
              <a:rPr lang="en-US" sz="2800" dirty="0">
                <a:latin typeface="Calibri Light" panose="020F0302020204030204" pitchFamily="34" charset="0"/>
                <a:cs typeface="Calibri Light" panose="020F0302020204030204" pitchFamily="34" charset="0"/>
              </a:rPr>
              <a:t>IPv6</a:t>
            </a:r>
            <a:r>
              <a:rPr lang="he-IL" sz="2800" dirty="0">
                <a:latin typeface="Calibri Light" panose="020F0302020204030204" pitchFamily="34" charset="0"/>
                <a:cs typeface="Calibri Light" panose="020F0302020204030204" pitchFamily="34" charset="0"/>
              </a:rPr>
              <a:t> על </a:t>
            </a:r>
            <a:r>
              <a:rPr lang="en-US" sz="2800" dirty="0">
                <a:latin typeface="Calibri Light" panose="020F0302020204030204" pitchFamily="34" charset="0"/>
                <a:cs typeface="Calibri Light" panose="020F0302020204030204" pitchFamily="34" charset="0"/>
              </a:rPr>
              <a:t>IPv4</a:t>
            </a:r>
            <a:endParaRPr lang="he-IL" sz="2800" dirty="0">
              <a:latin typeface="Calibri Light" panose="020F0302020204030204" pitchFamily="34" charset="0"/>
              <a:cs typeface="Calibri Light" panose="020F0302020204030204" pitchFamily="34" charset="0"/>
            </a:endParaRPr>
          </a:p>
          <a:p>
            <a:pPr algn="r" rtl="1">
              <a:lnSpc>
                <a:spcPct val="150000"/>
              </a:lnSpc>
            </a:pPr>
            <a:r>
              <a:rPr lang="he-IL" sz="2800" dirty="0">
                <a:latin typeface="Calibri Light" panose="020F0302020204030204" pitchFamily="34" charset="0"/>
                <a:cs typeface="Calibri Light" panose="020F0302020204030204" pitchFamily="34" charset="0"/>
              </a:rPr>
              <a:t>ניהול הכתובות בין שני הפורמטים הוא מסורבל ומורכב מאוד</a:t>
            </a:r>
          </a:p>
        </p:txBody>
      </p:sp>
      <p:pic>
        <p:nvPicPr>
          <p:cNvPr id="4" name="Picture 3">
            <a:extLst>
              <a:ext uri="{FF2B5EF4-FFF2-40B4-BE49-F238E27FC236}">
                <a16:creationId xmlns:a16="http://schemas.microsoft.com/office/drawing/2014/main" id="{9A1FE134-47DE-4BAF-9117-1491DE24E916}"/>
              </a:ext>
            </a:extLst>
          </p:cNvPr>
          <p:cNvPicPr>
            <a:picLocks noChangeAspect="1"/>
          </p:cNvPicPr>
          <p:nvPr/>
        </p:nvPicPr>
        <p:blipFill>
          <a:blip r:embed="rId2"/>
          <a:stretch>
            <a:fillRect/>
          </a:stretch>
        </p:blipFill>
        <p:spPr>
          <a:xfrm>
            <a:off x="0" y="4479824"/>
            <a:ext cx="2997200" cy="2378175"/>
          </a:xfrm>
          <a:prstGeom prst="rect">
            <a:avLst/>
          </a:prstGeom>
        </p:spPr>
      </p:pic>
    </p:spTree>
    <p:extLst>
      <p:ext uri="{BB962C8B-B14F-4D97-AF65-F5344CB8AC3E}">
        <p14:creationId xmlns:p14="http://schemas.microsoft.com/office/powerpoint/2010/main" val="3132735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E66D9-0800-4AB6-A98F-FEF8C1EF5F23}"/>
              </a:ext>
            </a:extLst>
          </p:cNvPr>
          <p:cNvSpPr>
            <a:spLocks noGrp="1"/>
          </p:cNvSpPr>
          <p:nvPr>
            <p:ph type="title"/>
          </p:nvPr>
        </p:nvSpPr>
        <p:spPr/>
        <p:txBody>
          <a:bodyPr>
            <a:normAutofit/>
          </a:bodyPr>
          <a:lstStyle/>
          <a:p>
            <a:pPr algn="r" rtl="1"/>
            <a:r>
              <a:rPr lang="en-US" sz="4400" dirty="0">
                <a:latin typeface="Calibri" panose="020F0502020204030204" pitchFamily="34" charset="0"/>
                <a:cs typeface="Calibri" panose="020F0502020204030204" pitchFamily="34" charset="0"/>
              </a:rPr>
              <a:t>IoT</a:t>
            </a:r>
            <a:r>
              <a:rPr lang="he-IL" sz="4400" dirty="0">
                <a:latin typeface="Calibri" panose="020F0502020204030204" pitchFamily="34" charset="0"/>
                <a:cs typeface="Calibri" panose="020F0502020204030204" pitchFamily="34" charset="0"/>
              </a:rPr>
              <a:t>- תכנות </a:t>
            </a:r>
            <a:r>
              <a:rPr lang="he-IL" sz="4400" dirty="0" err="1">
                <a:latin typeface="Calibri" panose="020F0502020204030204" pitchFamily="34" charset="0"/>
                <a:cs typeface="Calibri" panose="020F0502020204030204" pitchFamily="34" charset="0"/>
              </a:rPr>
              <a:t>בפייתון</a:t>
            </a:r>
            <a:r>
              <a:rPr lang="he-IL" sz="4400" dirty="0">
                <a:latin typeface="Calibri" panose="020F0502020204030204" pitchFamily="34" charset="0"/>
                <a:cs typeface="Calibri" panose="020F0502020204030204" pitchFamily="34" charset="0"/>
              </a:rPr>
              <a:t> ואתגרים בתכנות</a:t>
            </a:r>
            <a:endParaRPr lang="en-IL" sz="4400" dirty="0">
              <a:latin typeface="Calibri" panose="020F0502020204030204" pitchFamily="34" charset="0"/>
              <a:cs typeface="Calibri" panose="020F0502020204030204" pitchFamily="34" charset="0"/>
            </a:endParaRPr>
          </a:p>
        </p:txBody>
      </p:sp>
      <p:pic>
        <p:nvPicPr>
          <p:cNvPr id="15" name="Picture 14">
            <a:extLst>
              <a:ext uri="{FF2B5EF4-FFF2-40B4-BE49-F238E27FC236}">
                <a16:creationId xmlns:a16="http://schemas.microsoft.com/office/drawing/2014/main" id="{5EFFA9C1-5B2B-4277-AB32-2ABD525C7C7B}"/>
              </a:ext>
            </a:extLst>
          </p:cNvPr>
          <p:cNvPicPr>
            <a:picLocks noChangeAspect="1"/>
          </p:cNvPicPr>
          <p:nvPr/>
        </p:nvPicPr>
        <p:blipFill rotWithShape="1">
          <a:blip r:embed="rId2"/>
          <a:srcRect t="2356" b="1"/>
          <a:stretch/>
        </p:blipFill>
        <p:spPr>
          <a:xfrm>
            <a:off x="6389156" y="1547595"/>
            <a:ext cx="5007199" cy="2999775"/>
          </a:xfrm>
          <a:prstGeom prst="rect">
            <a:avLst/>
          </a:prstGeom>
        </p:spPr>
      </p:pic>
      <p:sp>
        <p:nvSpPr>
          <p:cNvPr id="17" name="TextBox 16">
            <a:extLst>
              <a:ext uri="{FF2B5EF4-FFF2-40B4-BE49-F238E27FC236}">
                <a16:creationId xmlns:a16="http://schemas.microsoft.com/office/drawing/2014/main" id="{177F518A-274C-497C-B519-5569F6F651EC}"/>
              </a:ext>
            </a:extLst>
          </p:cNvPr>
          <p:cNvSpPr txBox="1"/>
          <p:nvPr/>
        </p:nvSpPr>
        <p:spPr>
          <a:xfrm>
            <a:off x="9302804" y="1483143"/>
            <a:ext cx="2153543" cy="1754326"/>
          </a:xfrm>
          <a:prstGeom prst="rect">
            <a:avLst/>
          </a:prstGeom>
          <a:noFill/>
        </p:spPr>
        <p:txBody>
          <a:bodyPr wrap="square" rtlCol="0">
            <a:spAutoFit/>
          </a:bodyPr>
          <a:lstStyle/>
          <a:p>
            <a:pPr algn="r" rtl="1"/>
            <a:r>
              <a:rPr lang="he-IL" b="1" dirty="0">
                <a:solidFill>
                  <a:srgbClr val="FF0000"/>
                </a:solidFill>
                <a:latin typeface="Calibri Light" panose="020F0302020204030204" pitchFamily="34" charset="0"/>
                <a:cs typeface="Calibri Light" panose="020F0302020204030204" pitchFamily="34" charset="0"/>
              </a:rPr>
              <a:t>פרסום נושא בעזרת פרוטוקול </a:t>
            </a:r>
            <a:r>
              <a:rPr lang="en-US" b="1" dirty="0">
                <a:solidFill>
                  <a:srgbClr val="FF0000"/>
                </a:solidFill>
                <a:latin typeface="Calibri Light" panose="020F0302020204030204" pitchFamily="34" charset="0"/>
                <a:cs typeface="Calibri Light" panose="020F0302020204030204" pitchFamily="34" charset="0"/>
              </a:rPr>
              <a:t>MQTT</a:t>
            </a:r>
            <a:endParaRPr lang="he-IL" b="1" dirty="0">
              <a:solidFill>
                <a:srgbClr val="FF0000"/>
              </a:solidFill>
              <a:latin typeface="Calibri Light" panose="020F0302020204030204" pitchFamily="34" charset="0"/>
              <a:cs typeface="Calibri Light" panose="020F0302020204030204" pitchFamily="34" charset="0"/>
            </a:endParaRPr>
          </a:p>
          <a:p>
            <a:pPr algn="r" rtl="1"/>
            <a:r>
              <a:rPr lang="he-IL" dirty="0">
                <a:solidFill>
                  <a:srgbClr val="FF0000"/>
                </a:solidFill>
                <a:latin typeface="Calibri Light" panose="020F0302020204030204" pitchFamily="34" charset="0"/>
                <a:cs typeface="Calibri Light" panose="020F0302020204030204" pitchFamily="34" charset="0"/>
              </a:rPr>
              <a:t>למשל, פרסום של הטמפרטורה כאשר היא משתנה לכל הלקוחות הרשומים</a:t>
            </a:r>
            <a:endParaRPr lang="en-IL" dirty="0">
              <a:solidFill>
                <a:srgbClr val="FF0000"/>
              </a:solidFill>
              <a:latin typeface="Calibri Light" panose="020F0302020204030204" pitchFamily="34" charset="0"/>
              <a:cs typeface="Calibri Light" panose="020F0302020204030204" pitchFamily="34" charset="0"/>
            </a:endParaRPr>
          </a:p>
        </p:txBody>
      </p:sp>
      <p:pic>
        <p:nvPicPr>
          <p:cNvPr id="19" name="Picture 18">
            <a:extLst>
              <a:ext uri="{FF2B5EF4-FFF2-40B4-BE49-F238E27FC236}">
                <a16:creationId xmlns:a16="http://schemas.microsoft.com/office/drawing/2014/main" id="{E5778347-F277-4A26-8F2D-634442C0A1F0}"/>
              </a:ext>
            </a:extLst>
          </p:cNvPr>
          <p:cNvPicPr>
            <a:picLocks noChangeAspect="1"/>
          </p:cNvPicPr>
          <p:nvPr/>
        </p:nvPicPr>
        <p:blipFill rotWithShape="1">
          <a:blip r:embed="rId3"/>
          <a:srcRect t="1795"/>
          <a:stretch/>
        </p:blipFill>
        <p:spPr>
          <a:xfrm>
            <a:off x="595306" y="1487905"/>
            <a:ext cx="4867751" cy="3959160"/>
          </a:xfrm>
          <a:prstGeom prst="rect">
            <a:avLst/>
          </a:prstGeom>
        </p:spPr>
      </p:pic>
      <p:sp>
        <p:nvSpPr>
          <p:cNvPr id="6" name="TextBox 5">
            <a:extLst>
              <a:ext uri="{FF2B5EF4-FFF2-40B4-BE49-F238E27FC236}">
                <a16:creationId xmlns:a16="http://schemas.microsoft.com/office/drawing/2014/main" id="{305C03F1-07AC-4B98-9825-A4946861BB72}"/>
              </a:ext>
            </a:extLst>
          </p:cNvPr>
          <p:cNvSpPr txBox="1"/>
          <p:nvPr/>
        </p:nvSpPr>
        <p:spPr>
          <a:xfrm>
            <a:off x="3414452" y="3969737"/>
            <a:ext cx="2645652" cy="1477328"/>
          </a:xfrm>
          <a:prstGeom prst="rect">
            <a:avLst/>
          </a:prstGeom>
          <a:solidFill>
            <a:schemeClr val="bg1"/>
          </a:solidFill>
        </p:spPr>
        <p:txBody>
          <a:bodyPr wrap="square" rtlCol="0">
            <a:spAutoFit/>
          </a:bodyPr>
          <a:lstStyle/>
          <a:p>
            <a:pPr algn="r" rtl="1"/>
            <a:r>
              <a:rPr lang="he-IL" b="1" dirty="0">
                <a:solidFill>
                  <a:srgbClr val="FF0000"/>
                </a:solidFill>
                <a:latin typeface="Calibri Light" panose="020F0302020204030204" pitchFamily="34" charset="0"/>
                <a:cs typeface="Calibri Light" panose="020F0302020204030204" pitchFamily="34" charset="0"/>
              </a:rPr>
              <a:t>רישום לקוח לנושא בעזרת פרוטוקול </a:t>
            </a:r>
            <a:r>
              <a:rPr lang="en-US" b="1" dirty="0">
                <a:solidFill>
                  <a:srgbClr val="FF0000"/>
                </a:solidFill>
                <a:latin typeface="Calibri Light" panose="020F0302020204030204" pitchFamily="34" charset="0"/>
                <a:cs typeface="Calibri Light" panose="020F0302020204030204" pitchFamily="34" charset="0"/>
              </a:rPr>
              <a:t>MQTT</a:t>
            </a:r>
            <a:r>
              <a:rPr lang="he-IL" b="1" dirty="0">
                <a:solidFill>
                  <a:srgbClr val="FF0000"/>
                </a:solidFill>
                <a:latin typeface="Calibri Light" panose="020F0302020204030204" pitchFamily="34" charset="0"/>
                <a:cs typeface="Calibri Light" panose="020F0302020204030204" pitchFamily="34" charset="0"/>
              </a:rPr>
              <a:t> וקבלת מידע</a:t>
            </a:r>
            <a:endParaRPr lang="en-US" b="1" dirty="0">
              <a:solidFill>
                <a:srgbClr val="FF0000"/>
              </a:solidFill>
              <a:latin typeface="Calibri Light" panose="020F0302020204030204" pitchFamily="34" charset="0"/>
              <a:cs typeface="Calibri Light" panose="020F0302020204030204" pitchFamily="34" charset="0"/>
            </a:endParaRPr>
          </a:p>
          <a:p>
            <a:pPr algn="r" rtl="1"/>
            <a:r>
              <a:rPr lang="he-IL" dirty="0">
                <a:solidFill>
                  <a:srgbClr val="FF0000"/>
                </a:solidFill>
                <a:latin typeface="Calibri Light" panose="020F0302020204030204" pitchFamily="34" charset="0"/>
                <a:cs typeface="Calibri Light" panose="020F0302020204030204" pitchFamily="34" charset="0"/>
              </a:rPr>
              <a:t>למשל, הירשמות לנושא "מזג האוויר" שנותן לי מידע בכל פעם שיש שינוי בטמפרטורה</a:t>
            </a:r>
            <a:endParaRPr lang="en-IL" dirty="0">
              <a:solidFill>
                <a:srgbClr val="FF0000"/>
              </a:solidFill>
              <a:latin typeface="Calibri Light" panose="020F0302020204030204" pitchFamily="34" charset="0"/>
              <a:cs typeface="Calibri Light" panose="020F0302020204030204" pitchFamily="34" charset="0"/>
            </a:endParaRPr>
          </a:p>
        </p:txBody>
      </p:sp>
      <p:sp>
        <p:nvSpPr>
          <p:cNvPr id="21" name="TextBox 20">
            <a:extLst>
              <a:ext uri="{FF2B5EF4-FFF2-40B4-BE49-F238E27FC236}">
                <a16:creationId xmlns:a16="http://schemas.microsoft.com/office/drawing/2014/main" id="{9A7221A6-FFE2-4EE0-BBA9-873BAB027B6E}"/>
              </a:ext>
            </a:extLst>
          </p:cNvPr>
          <p:cNvSpPr txBox="1"/>
          <p:nvPr/>
        </p:nvSpPr>
        <p:spPr>
          <a:xfrm>
            <a:off x="6389156" y="4606935"/>
            <a:ext cx="5007199" cy="2251065"/>
          </a:xfrm>
          <a:prstGeom prst="rect">
            <a:avLst/>
          </a:prstGeom>
          <a:solidFill>
            <a:srgbClr val="FDFBF9"/>
          </a:solidFill>
        </p:spPr>
        <p:txBody>
          <a:bodyPr wrap="square" rtlCol="0">
            <a:spAutoFit/>
          </a:bodyPr>
          <a:lstStyle/>
          <a:p>
            <a:pPr algn="r" rtl="1">
              <a:lnSpc>
                <a:spcPct val="150000"/>
              </a:lnSpc>
            </a:pPr>
            <a:r>
              <a:rPr lang="he-IL" sz="2400" dirty="0">
                <a:latin typeface="Calibri Light" panose="020F0302020204030204" pitchFamily="34" charset="0"/>
                <a:cs typeface="Calibri Light" panose="020F0302020204030204" pitchFamily="34" charset="0"/>
              </a:rPr>
              <a:t>לכתוב קוד המתקשר ל-</a:t>
            </a:r>
            <a:r>
              <a:rPr lang="en-US" sz="2400" dirty="0">
                <a:latin typeface="Calibri Light" panose="020F0302020204030204" pitchFamily="34" charset="0"/>
                <a:cs typeface="Calibri Light" panose="020F0302020204030204" pitchFamily="34" charset="0"/>
              </a:rPr>
              <a:t>IoT</a:t>
            </a:r>
            <a:r>
              <a:rPr lang="he-IL" sz="2400" dirty="0">
                <a:latin typeface="Calibri Light" panose="020F0302020204030204" pitchFamily="34" charset="0"/>
                <a:cs typeface="Calibri Light" panose="020F0302020204030204" pitchFamily="34" charset="0"/>
              </a:rPr>
              <a:t> דורש ניהול נכון ב-</a:t>
            </a:r>
            <a:r>
              <a:rPr lang="en-US" sz="2400" dirty="0">
                <a:latin typeface="Calibri Light" panose="020F0302020204030204" pitchFamily="34" charset="0"/>
                <a:cs typeface="Calibri Light" panose="020F0302020204030204" pitchFamily="34" charset="0"/>
              </a:rPr>
              <a:t>thread</a:t>
            </a:r>
            <a:r>
              <a:rPr lang="he-IL" sz="2400" dirty="0">
                <a:latin typeface="Calibri Light" panose="020F0302020204030204" pitchFamily="34" charset="0"/>
                <a:cs typeface="Calibri Light" panose="020F0302020204030204" pitchFamily="34" charset="0"/>
              </a:rPr>
              <a:t> ובתהליכים שונים.</a:t>
            </a:r>
          </a:p>
          <a:p>
            <a:pPr algn="r" rtl="1">
              <a:lnSpc>
                <a:spcPct val="150000"/>
              </a:lnSpc>
            </a:pPr>
            <a:r>
              <a:rPr lang="he-IL" sz="2400" dirty="0">
                <a:latin typeface="Calibri Light" panose="020F0302020204030204" pitchFamily="34" charset="0"/>
                <a:cs typeface="Calibri Light" panose="020F0302020204030204" pitchFamily="34" charset="0"/>
              </a:rPr>
              <a:t>צריך לעשות הרבה </a:t>
            </a:r>
            <a:r>
              <a:rPr lang="en-US" sz="2400" dirty="0">
                <a:latin typeface="Calibri Light" panose="020F0302020204030204" pitchFamily="34" charset="0"/>
                <a:cs typeface="Calibri Light" panose="020F0302020204030204" pitchFamily="34" charset="0"/>
              </a:rPr>
              <a:t>debug</a:t>
            </a:r>
            <a:r>
              <a:rPr lang="he-IL" sz="2400" dirty="0">
                <a:latin typeface="Calibri Light" panose="020F0302020204030204" pitchFamily="34" charset="0"/>
                <a:cs typeface="Calibri Light" panose="020F0302020204030204" pitchFamily="34" charset="0"/>
              </a:rPr>
              <a:t> על מנת לשמור על תקשורת בין מכשירים.</a:t>
            </a:r>
            <a:endParaRPr lang="en-IL" sz="2400" dirty="0">
              <a:latin typeface="Calibri Light" panose="020F0302020204030204" pitchFamily="34" charset="0"/>
              <a:cs typeface="Calibri Light" panose="020F0302020204030204" pitchFamily="34" charset="0"/>
            </a:endParaRPr>
          </a:p>
        </p:txBody>
      </p:sp>
      <p:sp>
        <p:nvSpPr>
          <p:cNvPr id="12" name="TextBox 11">
            <a:extLst>
              <a:ext uri="{FF2B5EF4-FFF2-40B4-BE49-F238E27FC236}">
                <a16:creationId xmlns:a16="http://schemas.microsoft.com/office/drawing/2014/main" id="{59EBB1A3-930F-4F38-947F-8BE2F97C7A3B}"/>
              </a:ext>
            </a:extLst>
          </p:cNvPr>
          <p:cNvSpPr txBox="1"/>
          <p:nvPr/>
        </p:nvSpPr>
        <p:spPr>
          <a:xfrm>
            <a:off x="3375525" y="2001462"/>
            <a:ext cx="2550581" cy="369332"/>
          </a:xfrm>
          <a:prstGeom prst="rect">
            <a:avLst/>
          </a:prstGeom>
          <a:noFill/>
        </p:spPr>
        <p:txBody>
          <a:bodyPr wrap="square" rtlCol="0">
            <a:spAutoFit/>
          </a:bodyPr>
          <a:lstStyle/>
          <a:p>
            <a:pPr algn="r" rtl="1"/>
            <a:r>
              <a:rPr lang="he-IL" b="1" dirty="0">
                <a:solidFill>
                  <a:srgbClr val="FF0000"/>
                </a:solidFill>
                <a:latin typeface="Calibri Light" panose="020F0302020204030204" pitchFamily="34" charset="0"/>
                <a:cs typeface="Calibri Light" panose="020F0302020204030204" pitchFamily="34" charset="0"/>
              </a:rPr>
              <a:t>קבלת מידע מהנושא הנבחר</a:t>
            </a:r>
            <a:endParaRPr lang="en-IL" dirty="0">
              <a:solidFill>
                <a:srgbClr val="FF0000"/>
              </a:solidFill>
              <a:latin typeface="Calibri Light" panose="020F0302020204030204" pitchFamily="34" charset="0"/>
              <a:cs typeface="Calibri Light" panose="020F0302020204030204" pitchFamily="34" charset="0"/>
            </a:endParaRPr>
          </a:p>
        </p:txBody>
      </p:sp>
      <p:sp>
        <p:nvSpPr>
          <p:cNvPr id="13" name="TextBox 12">
            <a:extLst>
              <a:ext uri="{FF2B5EF4-FFF2-40B4-BE49-F238E27FC236}">
                <a16:creationId xmlns:a16="http://schemas.microsoft.com/office/drawing/2014/main" id="{8FECCBE5-FB72-424C-8B39-DAC729D80BCD}"/>
              </a:ext>
            </a:extLst>
          </p:cNvPr>
          <p:cNvSpPr txBox="1"/>
          <p:nvPr/>
        </p:nvSpPr>
        <p:spPr>
          <a:xfrm>
            <a:off x="2103468" y="4007431"/>
            <a:ext cx="1272057" cy="369332"/>
          </a:xfrm>
          <a:prstGeom prst="rect">
            <a:avLst/>
          </a:prstGeom>
          <a:noFill/>
        </p:spPr>
        <p:txBody>
          <a:bodyPr wrap="square" rtlCol="0">
            <a:spAutoFit/>
          </a:bodyPr>
          <a:lstStyle/>
          <a:p>
            <a:pPr algn="r" rtl="1"/>
            <a:r>
              <a:rPr lang="he-IL" b="1" dirty="0">
                <a:solidFill>
                  <a:srgbClr val="FF0000"/>
                </a:solidFill>
                <a:latin typeface="Calibri Light" panose="020F0302020204030204" pitchFamily="34" charset="0"/>
                <a:cs typeface="Calibri Light" panose="020F0302020204030204" pitchFamily="34" charset="0"/>
              </a:rPr>
              <a:t>רישום לנושא</a:t>
            </a:r>
            <a:endParaRPr lang="en-IL" dirty="0">
              <a:solidFill>
                <a:srgbClr val="FF0000"/>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9214280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E66D9-0800-4AB6-A98F-FEF8C1EF5F23}"/>
              </a:ext>
            </a:extLst>
          </p:cNvPr>
          <p:cNvSpPr>
            <a:spLocks noGrp="1"/>
          </p:cNvSpPr>
          <p:nvPr>
            <p:ph type="title"/>
          </p:nvPr>
        </p:nvSpPr>
        <p:spPr/>
        <p:txBody>
          <a:bodyPr>
            <a:normAutofit/>
          </a:bodyPr>
          <a:lstStyle/>
          <a:p>
            <a:pPr algn="r" rtl="1"/>
            <a:r>
              <a:rPr lang="he-IL" sz="4400" dirty="0">
                <a:latin typeface="Calibri" panose="020F0502020204030204" pitchFamily="34" charset="0"/>
                <a:cs typeface="Calibri" panose="020F0502020204030204" pitchFamily="34" charset="0"/>
              </a:rPr>
              <a:t>סיכום</a:t>
            </a:r>
            <a:endParaRPr lang="en-IL" sz="4400"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227249A1-19FE-4035-9941-D729D03999EB}"/>
              </a:ext>
            </a:extLst>
          </p:cNvPr>
          <p:cNvSpPr>
            <a:spLocks noGrp="1"/>
          </p:cNvSpPr>
          <p:nvPr>
            <p:ph idx="1"/>
          </p:nvPr>
        </p:nvSpPr>
        <p:spPr>
          <a:xfrm>
            <a:off x="923924" y="1825625"/>
            <a:ext cx="10512425" cy="4351338"/>
          </a:xfrm>
        </p:spPr>
        <p:txBody>
          <a:bodyPr>
            <a:normAutofit fontScale="85000" lnSpcReduction="10000"/>
          </a:bodyPr>
          <a:lstStyle/>
          <a:p>
            <a:pPr marL="0" indent="0" algn="r" rtl="1">
              <a:lnSpc>
                <a:spcPct val="150000"/>
              </a:lnSpc>
              <a:buNone/>
            </a:pPr>
            <a:r>
              <a:rPr lang="he-IL" sz="2800" dirty="0">
                <a:latin typeface="Calibri Light" panose="020F0302020204030204" pitchFamily="34" charset="0"/>
                <a:cs typeface="Calibri Light" panose="020F0302020204030204" pitchFamily="34" charset="0"/>
              </a:rPr>
              <a:t>הכרנו 2 פרוטוקולים הקשורים ב-</a:t>
            </a:r>
            <a:r>
              <a:rPr lang="en-US" sz="2800" dirty="0">
                <a:latin typeface="Calibri Light" panose="020F0302020204030204" pitchFamily="34" charset="0"/>
                <a:cs typeface="Calibri Light" panose="020F0302020204030204" pitchFamily="34" charset="0"/>
              </a:rPr>
              <a:t>IoT</a:t>
            </a:r>
            <a:r>
              <a:rPr lang="he-IL" sz="2800" dirty="0">
                <a:latin typeface="Calibri Light" panose="020F0302020204030204" pitchFamily="34" charset="0"/>
                <a:cs typeface="Calibri Light" panose="020F0302020204030204" pitchFamily="34" charset="0"/>
              </a:rPr>
              <a:t> וראינו כיצד הוא נוגע בנו בתחומים השונים- בתחום הרכב ובתחום הבית החכם. ראינו שלמרות ש-</a:t>
            </a:r>
            <a:r>
              <a:rPr lang="en-US" sz="2800" dirty="0">
                <a:latin typeface="Calibri Light" panose="020F0302020204030204" pitchFamily="34" charset="0"/>
                <a:cs typeface="Calibri Light" panose="020F0302020204030204" pitchFamily="34" charset="0"/>
              </a:rPr>
              <a:t>IoT</a:t>
            </a:r>
            <a:r>
              <a:rPr lang="he-IL" sz="2800" dirty="0">
                <a:latin typeface="Calibri Light" panose="020F0302020204030204" pitchFamily="34" charset="0"/>
                <a:cs typeface="Calibri Light" panose="020F0302020204030204" pitchFamily="34" charset="0"/>
              </a:rPr>
              <a:t> מאפשר לנו דברים מדהימים, עולה גם חשש מבחינת אבטחה בכל הקשור לבית שיש צורך לפתור. </a:t>
            </a:r>
          </a:p>
          <a:p>
            <a:pPr marL="0" indent="0" algn="r" rtl="1">
              <a:lnSpc>
                <a:spcPct val="150000"/>
              </a:lnSpc>
              <a:buNone/>
            </a:pPr>
            <a:r>
              <a:rPr lang="he-IL" sz="2800" dirty="0">
                <a:latin typeface="Calibri Light" panose="020F0302020204030204" pitchFamily="34" charset="0"/>
                <a:cs typeface="Calibri Light" panose="020F0302020204030204" pitchFamily="34" charset="0"/>
              </a:rPr>
              <a:t>מה אם פורץ יצליח לפרוץ למערכת של הבית החכם ולהיכנס לתוך הבית על ידי הגדרת הבית כלא נעול? או שאיזה מחבל ידליק פתאום את הגז או התנור ויגרום לשריפה קטלנית בבית או בבניין? או שמישהו ירגל עליי בגלל מיקרופונים שיש לי בבית? </a:t>
            </a:r>
          </a:p>
          <a:p>
            <a:pPr marL="0" indent="0" algn="r" rtl="1">
              <a:lnSpc>
                <a:spcPct val="150000"/>
              </a:lnSpc>
              <a:buNone/>
            </a:pPr>
            <a:r>
              <a:rPr lang="he-IL" sz="2800" dirty="0">
                <a:latin typeface="Calibri Light" panose="020F0302020204030204" pitchFamily="34" charset="0"/>
                <a:cs typeface="Calibri Light" panose="020F0302020204030204" pitchFamily="34" charset="0"/>
              </a:rPr>
              <a:t>למדנו על הסכנות השונות שעולם ה-</a:t>
            </a:r>
            <a:r>
              <a:rPr lang="en-US" sz="2800" dirty="0">
                <a:latin typeface="Calibri Light" panose="020F0302020204030204" pitchFamily="34" charset="0"/>
                <a:cs typeface="Calibri Light" panose="020F0302020204030204" pitchFamily="34" charset="0"/>
              </a:rPr>
              <a:t> IoT</a:t>
            </a:r>
            <a:r>
              <a:rPr lang="he-IL" sz="2800" dirty="0">
                <a:latin typeface="Calibri Light" panose="020F0302020204030204" pitchFamily="34" charset="0"/>
                <a:cs typeface="Calibri Light" panose="020F0302020204030204" pitchFamily="34" charset="0"/>
              </a:rPr>
              <a:t>פתח לנו ומצאנו מספר דרכים להתמודד עם פריצות.</a:t>
            </a:r>
          </a:p>
          <a:p>
            <a:pPr marL="0" indent="0" algn="r" rtl="1">
              <a:lnSpc>
                <a:spcPct val="150000"/>
              </a:lnSpc>
              <a:buNone/>
            </a:pPr>
            <a:endParaRPr lang="he-IL" sz="28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191610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E66D9-0800-4AB6-A98F-FEF8C1EF5F23}"/>
              </a:ext>
            </a:extLst>
          </p:cNvPr>
          <p:cNvSpPr>
            <a:spLocks noGrp="1"/>
          </p:cNvSpPr>
          <p:nvPr>
            <p:ph type="title"/>
          </p:nvPr>
        </p:nvSpPr>
        <p:spPr/>
        <p:txBody>
          <a:bodyPr>
            <a:normAutofit/>
          </a:bodyPr>
          <a:lstStyle/>
          <a:p>
            <a:pPr algn="r" rtl="1"/>
            <a:r>
              <a:rPr lang="he-IL" sz="4400" dirty="0">
                <a:latin typeface="Calibri" panose="020F0502020204030204" pitchFamily="34" charset="0"/>
                <a:cs typeface="Calibri" panose="020F0502020204030204" pitchFamily="34" charset="0"/>
              </a:rPr>
              <a:t>יתרונות וחסרונות של </a:t>
            </a:r>
            <a:r>
              <a:rPr lang="en-US" sz="4400" dirty="0">
                <a:latin typeface="Calibri" panose="020F0502020204030204" pitchFamily="34" charset="0"/>
                <a:cs typeface="Calibri" panose="020F0502020204030204" pitchFamily="34" charset="0"/>
              </a:rPr>
              <a:t>IoT</a:t>
            </a:r>
            <a:endParaRPr lang="en-IL" sz="4400" dirty="0">
              <a:latin typeface="Calibri" panose="020F0502020204030204" pitchFamily="34" charset="0"/>
              <a:cs typeface="Calibri" panose="020F0502020204030204" pitchFamily="34" charset="0"/>
            </a:endParaRPr>
          </a:p>
        </p:txBody>
      </p:sp>
      <p:graphicFrame>
        <p:nvGraphicFramePr>
          <p:cNvPr id="5" name="Table 5">
            <a:extLst>
              <a:ext uri="{FF2B5EF4-FFF2-40B4-BE49-F238E27FC236}">
                <a16:creationId xmlns:a16="http://schemas.microsoft.com/office/drawing/2014/main" id="{EB858647-4D7B-4443-9A14-D035670E81AC}"/>
              </a:ext>
            </a:extLst>
          </p:cNvPr>
          <p:cNvGraphicFramePr>
            <a:graphicFrameLocks noGrp="1"/>
          </p:cNvGraphicFramePr>
          <p:nvPr>
            <p:ph idx="1"/>
            <p:extLst>
              <p:ext uri="{D42A27DB-BD31-4B8C-83A1-F6EECF244321}">
                <p14:modId xmlns:p14="http://schemas.microsoft.com/office/powerpoint/2010/main" val="2659304001"/>
              </p:ext>
            </p:extLst>
          </p:nvPr>
        </p:nvGraphicFramePr>
        <p:xfrm>
          <a:off x="777875" y="1825625"/>
          <a:ext cx="10658474" cy="4335780"/>
        </p:xfrm>
        <a:graphic>
          <a:graphicData uri="http://schemas.openxmlformats.org/drawingml/2006/table">
            <a:tbl>
              <a:tblPr firstRow="1" bandRow="1">
                <a:tableStyleId>{5C22544A-7EE6-4342-B048-85BDC9FD1C3A}</a:tableStyleId>
              </a:tblPr>
              <a:tblGrid>
                <a:gridCol w="5329237">
                  <a:extLst>
                    <a:ext uri="{9D8B030D-6E8A-4147-A177-3AD203B41FA5}">
                      <a16:colId xmlns:a16="http://schemas.microsoft.com/office/drawing/2014/main" val="3492071126"/>
                    </a:ext>
                  </a:extLst>
                </a:gridCol>
                <a:gridCol w="5329237">
                  <a:extLst>
                    <a:ext uri="{9D8B030D-6E8A-4147-A177-3AD203B41FA5}">
                      <a16:colId xmlns:a16="http://schemas.microsoft.com/office/drawing/2014/main" val="3815968990"/>
                    </a:ext>
                  </a:extLst>
                </a:gridCol>
              </a:tblGrid>
              <a:tr h="370840">
                <a:tc>
                  <a:txBody>
                    <a:bodyPr/>
                    <a:lstStyle/>
                    <a:p>
                      <a:pPr algn="ctr" rtl="1">
                        <a:lnSpc>
                          <a:spcPct val="150000"/>
                        </a:lnSpc>
                      </a:pPr>
                      <a:r>
                        <a:rPr lang="he-IL" sz="2000" dirty="0">
                          <a:latin typeface="Calibri Light" panose="020F0302020204030204" pitchFamily="34" charset="0"/>
                          <a:cs typeface="Calibri Light" panose="020F0302020204030204" pitchFamily="34" charset="0"/>
                        </a:rPr>
                        <a:t>חסרונות</a:t>
                      </a:r>
                      <a:endParaRPr lang="en-IL" sz="2000" dirty="0">
                        <a:latin typeface="Calibri Light" panose="020F0302020204030204" pitchFamily="34" charset="0"/>
                        <a:cs typeface="Calibri Light" panose="020F0302020204030204" pitchFamily="34" charset="0"/>
                      </a:endParaRPr>
                    </a:p>
                  </a:txBody>
                  <a:tcPr/>
                </a:tc>
                <a:tc>
                  <a:txBody>
                    <a:bodyPr/>
                    <a:lstStyle/>
                    <a:p>
                      <a:pPr algn="ctr" rtl="1">
                        <a:lnSpc>
                          <a:spcPct val="150000"/>
                        </a:lnSpc>
                      </a:pPr>
                      <a:r>
                        <a:rPr lang="he-IL" sz="2000" dirty="0">
                          <a:latin typeface="Calibri Light" panose="020F0302020204030204" pitchFamily="34" charset="0"/>
                          <a:cs typeface="Calibri Light" panose="020F0302020204030204" pitchFamily="34" charset="0"/>
                        </a:rPr>
                        <a:t>יתרונות</a:t>
                      </a:r>
                      <a:endParaRPr lang="en-IL" sz="2000" dirty="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2613662175"/>
                  </a:ext>
                </a:extLst>
              </a:tr>
              <a:tr h="370840">
                <a:tc>
                  <a:txBody>
                    <a:bodyPr/>
                    <a:lstStyle/>
                    <a:p>
                      <a:pPr marL="0" marR="0" lvl="0" indent="0" algn="ctr" defTabSz="914400" rtl="1" eaLnBrk="1" fontAlgn="auto" latinLnBrk="0" hangingPunct="1">
                        <a:lnSpc>
                          <a:spcPct val="150000"/>
                        </a:lnSpc>
                        <a:spcBef>
                          <a:spcPts val="0"/>
                        </a:spcBef>
                        <a:spcAft>
                          <a:spcPts val="0"/>
                        </a:spcAft>
                        <a:buClrTx/>
                        <a:buSzTx/>
                        <a:buFontTx/>
                        <a:buNone/>
                        <a:tabLst/>
                        <a:defRPr/>
                      </a:pPr>
                      <a:r>
                        <a:rPr lang="he-IL" sz="2000" dirty="0">
                          <a:latin typeface="Calibri Light" panose="020F0302020204030204" pitchFamily="34" charset="0"/>
                          <a:cs typeface="Calibri Light" panose="020F0302020204030204" pitchFamily="34" charset="0"/>
                        </a:rPr>
                        <a:t>עולם חדש לפרוץ אליו ויצירת הזדמנויות פריצה חדשות</a:t>
                      </a:r>
                    </a:p>
                  </a:txBody>
                  <a:tcPr/>
                </a:tc>
                <a:tc>
                  <a:txBody>
                    <a:bodyPr/>
                    <a:lstStyle/>
                    <a:p>
                      <a:pPr algn="ctr" rtl="1">
                        <a:lnSpc>
                          <a:spcPct val="150000"/>
                        </a:lnSpc>
                      </a:pPr>
                      <a:r>
                        <a:rPr lang="he-IL" sz="2000" dirty="0">
                          <a:latin typeface="Calibri Light" panose="020F0302020204030204" pitchFamily="34" charset="0"/>
                          <a:cs typeface="Calibri Light" panose="020F0302020204030204" pitchFamily="34" charset="0"/>
                        </a:rPr>
                        <a:t>אפשרות להתחבר ולקבל מידע מכל מקום, בכל זמן, על כל מכשיר</a:t>
                      </a:r>
                    </a:p>
                  </a:txBody>
                  <a:tcPr/>
                </a:tc>
                <a:extLst>
                  <a:ext uri="{0D108BD9-81ED-4DB2-BD59-A6C34878D82A}">
                    <a16:rowId xmlns:a16="http://schemas.microsoft.com/office/drawing/2014/main" val="1231750033"/>
                  </a:ext>
                </a:extLst>
              </a:tr>
              <a:tr h="370840">
                <a:tc>
                  <a:txBody>
                    <a:bodyPr/>
                    <a:lstStyle/>
                    <a:p>
                      <a:pPr marL="0" marR="0" lvl="0" indent="0" algn="ctr" defTabSz="914400" rtl="1" eaLnBrk="1" fontAlgn="auto" latinLnBrk="0" hangingPunct="1">
                        <a:lnSpc>
                          <a:spcPct val="150000"/>
                        </a:lnSpc>
                        <a:spcBef>
                          <a:spcPts val="0"/>
                        </a:spcBef>
                        <a:spcAft>
                          <a:spcPts val="0"/>
                        </a:spcAft>
                        <a:buClrTx/>
                        <a:buSzTx/>
                        <a:buFontTx/>
                        <a:buNone/>
                        <a:tabLst/>
                        <a:defRPr/>
                      </a:pPr>
                      <a:r>
                        <a:rPr lang="he-IL" sz="2000" dirty="0">
                          <a:latin typeface="Calibri Light" panose="020F0302020204030204" pitchFamily="34" charset="0"/>
                          <a:cs typeface="Calibri Light" panose="020F0302020204030204" pitchFamily="34" charset="0"/>
                        </a:rPr>
                        <a:t>כאשר יש באג במכשיר אחד, ישנם סיכויים גבוהים שכל שאר המכשירים המחוברים יפגמו</a:t>
                      </a:r>
                    </a:p>
                  </a:txBody>
                  <a:tcPr/>
                </a:tc>
                <a:tc>
                  <a:txBody>
                    <a:bodyPr/>
                    <a:lstStyle/>
                    <a:p>
                      <a:pPr marL="0" marR="0" lvl="0" indent="0" algn="ctr" defTabSz="914400" rtl="1" eaLnBrk="1" fontAlgn="auto" latinLnBrk="0" hangingPunct="1">
                        <a:lnSpc>
                          <a:spcPct val="150000"/>
                        </a:lnSpc>
                        <a:spcBef>
                          <a:spcPts val="0"/>
                        </a:spcBef>
                        <a:spcAft>
                          <a:spcPts val="0"/>
                        </a:spcAft>
                        <a:buClrTx/>
                        <a:buSzTx/>
                        <a:buFontTx/>
                        <a:buNone/>
                        <a:tabLst/>
                        <a:defRPr/>
                      </a:pPr>
                      <a:r>
                        <a:rPr lang="he-IL" sz="2000" dirty="0">
                          <a:latin typeface="Calibri Light" panose="020F0302020204030204" pitchFamily="34" charset="0"/>
                          <a:cs typeface="Calibri Light" panose="020F0302020204030204" pitchFamily="34" charset="0"/>
                        </a:rPr>
                        <a:t>העברת נתונים דרך רשת שחוסכת זמן וכסף</a:t>
                      </a:r>
                    </a:p>
                  </a:txBody>
                  <a:tcPr/>
                </a:tc>
                <a:extLst>
                  <a:ext uri="{0D108BD9-81ED-4DB2-BD59-A6C34878D82A}">
                    <a16:rowId xmlns:a16="http://schemas.microsoft.com/office/drawing/2014/main" val="736729022"/>
                  </a:ext>
                </a:extLst>
              </a:tr>
              <a:tr h="370840">
                <a:tc>
                  <a:txBody>
                    <a:bodyPr/>
                    <a:lstStyle/>
                    <a:p>
                      <a:pPr marL="0" marR="0" lvl="0" indent="0" algn="ctr" defTabSz="914400" rtl="1" eaLnBrk="1" fontAlgn="auto" latinLnBrk="0" hangingPunct="1">
                        <a:lnSpc>
                          <a:spcPct val="150000"/>
                        </a:lnSpc>
                        <a:spcBef>
                          <a:spcPts val="0"/>
                        </a:spcBef>
                        <a:spcAft>
                          <a:spcPts val="0"/>
                        </a:spcAft>
                        <a:buClrTx/>
                        <a:buSzTx/>
                        <a:buFontTx/>
                        <a:buNone/>
                        <a:tabLst/>
                        <a:defRPr/>
                      </a:pPr>
                      <a:r>
                        <a:rPr lang="he-IL" sz="2000" dirty="0">
                          <a:latin typeface="Calibri Light" panose="020F0302020204030204" pitchFamily="34" charset="0"/>
                          <a:cs typeface="Calibri Light" panose="020F0302020204030204" pitchFamily="34" charset="0"/>
                        </a:rPr>
                        <a:t>ישנם מספרים עצומים של מכשירי </a:t>
                      </a:r>
                      <a:r>
                        <a:rPr lang="en-US" sz="2000" dirty="0">
                          <a:latin typeface="Calibri Light" panose="020F0302020204030204" pitchFamily="34" charset="0"/>
                          <a:cs typeface="Calibri Light" panose="020F0302020204030204" pitchFamily="34" charset="0"/>
                        </a:rPr>
                        <a:t>IoT</a:t>
                      </a:r>
                      <a:r>
                        <a:rPr lang="he-IL" sz="2000" dirty="0">
                          <a:latin typeface="Calibri Light" panose="020F0302020204030204" pitchFamily="34" charset="0"/>
                          <a:cs typeface="Calibri Light" panose="020F0302020204030204" pitchFamily="34" charset="0"/>
                        </a:rPr>
                        <a:t> שמעבירים מידע מה שעלול לאתגר בכל הקשור לאיסוף וניהול נתונים</a:t>
                      </a:r>
                    </a:p>
                  </a:txBody>
                  <a:tcPr/>
                </a:tc>
                <a:tc>
                  <a:txBody>
                    <a:bodyPr/>
                    <a:lstStyle/>
                    <a:p>
                      <a:pPr marL="0" marR="0" lvl="0" indent="0" algn="ctr" defTabSz="914400" rtl="1" eaLnBrk="1" fontAlgn="auto" latinLnBrk="0" hangingPunct="1">
                        <a:lnSpc>
                          <a:spcPct val="150000"/>
                        </a:lnSpc>
                        <a:spcBef>
                          <a:spcPts val="0"/>
                        </a:spcBef>
                        <a:spcAft>
                          <a:spcPts val="0"/>
                        </a:spcAft>
                        <a:buClrTx/>
                        <a:buSzTx/>
                        <a:buFontTx/>
                        <a:buNone/>
                        <a:tabLst/>
                        <a:defRPr/>
                      </a:pPr>
                      <a:r>
                        <a:rPr lang="he-IL" sz="2000" dirty="0">
                          <a:latin typeface="Calibri Light" panose="020F0302020204030204" pitchFamily="34" charset="0"/>
                          <a:cs typeface="Calibri Light" panose="020F0302020204030204" pitchFamily="34" charset="0"/>
                        </a:rPr>
                        <a:t>הפחתה בהתערבות אנושית ואוטומציה של משימות שונות- פרודוקטיבי</a:t>
                      </a:r>
                    </a:p>
                  </a:txBody>
                  <a:tcPr/>
                </a:tc>
                <a:extLst>
                  <a:ext uri="{0D108BD9-81ED-4DB2-BD59-A6C34878D82A}">
                    <a16:rowId xmlns:a16="http://schemas.microsoft.com/office/drawing/2014/main" val="1042329940"/>
                  </a:ext>
                </a:extLst>
              </a:tr>
              <a:tr h="370840">
                <a:tc>
                  <a:txBody>
                    <a:bodyPr/>
                    <a:lstStyle/>
                    <a:p>
                      <a:pPr marL="0" marR="0" lvl="0" indent="0" algn="ctr" defTabSz="914400" rtl="1" eaLnBrk="1" fontAlgn="auto" latinLnBrk="0" hangingPunct="1">
                        <a:lnSpc>
                          <a:spcPct val="150000"/>
                        </a:lnSpc>
                        <a:spcBef>
                          <a:spcPts val="0"/>
                        </a:spcBef>
                        <a:spcAft>
                          <a:spcPts val="0"/>
                        </a:spcAft>
                        <a:buClrTx/>
                        <a:buSzTx/>
                        <a:buFontTx/>
                        <a:buNone/>
                        <a:tabLst/>
                        <a:defRPr/>
                      </a:pPr>
                      <a:r>
                        <a:rPr lang="he-IL" sz="2000" dirty="0">
                          <a:latin typeface="Calibri Light" panose="020F0302020204030204" pitchFamily="34" charset="0"/>
                          <a:cs typeface="Calibri Light" panose="020F0302020204030204" pitchFamily="34" charset="0"/>
                        </a:rPr>
                        <a:t>אין תקן בינלאומי של </a:t>
                      </a:r>
                      <a:r>
                        <a:rPr lang="en-US" sz="2000" dirty="0">
                          <a:latin typeface="Calibri Light" panose="020F0302020204030204" pitchFamily="34" charset="0"/>
                          <a:cs typeface="Calibri Light" panose="020F0302020204030204" pitchFamily="34" charset="0"/>
                        </a:rPr>
                        <a:t>IoT</a:t>
                      </a:r>
                      <a:r>
                        <a:rPr lang="he-IL" sz="2000" dirty="0">
                          <a:latin typeface="Calibri Light" panose="020F0302020204030204" pitchFamily="34" charset="0"/>
                          <a:cs typeface="Calibri Light" panose="020F0302020204030204" pitchFamily="34" charset="0"/>
                        </a:rPr>
                        <a:t> מה שגורם לאי תאימות בין מכשירים מיצרנים שונים</a:t>
                      </a:r>
                    </a:p>
                  </a:txBody>
                  <a:tcPr/>
                </a:tc>
                <a:tc>
                  <a:txBody>
                    <a:bodyPr/>
                    <a:lstStyle/>
                    <a:p>
                      <a:pPr marL="0" marR="0" lvl="0" indent="0" algn="ctr" defTabSz="914400" rtl="1" eaLnBrk="1" fontAlgn="auto" latinLnBrk="0" hangingPunct="1">
                        <a:lnSpc>
                          <a:spcPct val="150000"/>
                        </a:lnSpc>
                        <a:spcBef>
                          <a:spcPts val="0"/>
                        </a:spcBef>
                        <a:spcAft>
                          <a:spcPts val="0"/>
                        </a:spcAft>
                        <a:buClrTx/>
                        <a:buSzTx/>
                        <a:buFontTx/>
                        <a:buNone/>
                        <a:tabLst/>
                        <a:defRPr/>
                      </a:pPr>
                      <a:r>
                        <a:rPr lang="he-IL" sz="2000" dirty="0">
                          <a:latin typeface="Calibri Light" panose="020F0302020204030204" pitchFamily="34" charset="0"/>
                          <a:cs typeface="Calibri Light" panose="020F0302020204030204" pitchFamily="34" charset="0"/>
                        </a:rPr>
                        <a:t>שליטה מרחוק על מכשירים שונים- נוח ויעיל</a:t>
                      </a:r>
                      <a:endParaRPr lang="he-IL" sz="2000" b="1" dirty="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2050756852"/>
                  </a:ext>
                </a:extLst>
              </a:tr>
            </a:tbl>
          </a:graphicData>
        </a:graphic>
      </p:graphicFrame>
    </p:spTree>
    <p:extLst>
      <p:ext uri="{BB962C8B-B14F-4D97-AF65-F5344CB8AC3E}">
        <p14:creationId xmlns:p14="http://schemas.microsoft.com/office/powerpoint/2010/main" val="4244032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E66D9-0800-4AB6-A98F-FEF8C1EF5F23}"/>
              </a:ext>
            </a:extLst>
          </p:cNvPr>
          <p:cNvSpPr>
            <a:spLocks noGrp="1"/>
          </p:cNvSpPr>
          <p:nvPr>
            <p:ph type="title"/>
          </p:nvPr>
        </p:nvSpPr>
        <p:spPr/>
        <p:txBody>
          <a:bodyPr>
            <a:normAutofit/>
          </a:bodyPr>
          <a:lstStyle/>
          <a:p>
            <a:pPr algn="r" rtl="1"/>
            <a:r>
              <a:rPr lang="en-US" sz="4400" dirty="0">
                <a:latin typeface="Calibri" panose="020F0502020204030204" pitchFamily="34" charset="0"/>
                <a:cs typeface="Calibri" panose="020F0502020204030204" pitchFamily="34" charset="0"/>
              </a:rPr>
              <a:t>IoT</a:t>
            </a:r>
            <a:r>
              <a:rPr lang="he-IL" sz="4400" dirty="0">
                <a:latin typeface="Calibri" panose="020F0502020204030204" pitchFamily="34" charset="0"/>
                <a:cs typeface="Calibri" panose="020F0502020204030204" pitchFamily="34" charset="0"/>
              </a:rPr>
              <a:t> בימינו</a:t>
            </a:r>
            <a:endParaRPr lang="en-IL" sz="4400"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227249A1-19FE-4035-9941-D729D03999EB}"/>
              </a:ext>
            </a:extLst>
          </p:cNvPr>
          <p:cNvSpPr>
            <a:spLocks noGrp="1"/>
          </p:cNvSpPr>
          <p:nvPr>
            <p:ph idx="1"/>
          </p:nvPr>
        </p:nvSpPr>
        <p:spPr/>
        <p:txBody>
          <a:bodyPr>
            <a:normAutofit fontScale="92500" lnSpcReduction="20000"/>
          </a:bodyPr>
          <a:lstStyle/>
          <a:p>
            <a:pPr marL="0" indent="0" algn="r" rtl="1">
              <a:lnSpc>
                <a:spcPct val="150000"/>
              </a:lnSpc>
              <a:buNone/>
            </a:pPr>
            <a:r>
              <a:rPr lang="he-IL" sz="2800" dirty="0">
                <a:latin typeface="Calibri Light" panose="020F0302020204030204" pitchFamily="34" charset="0"/>
                <a:cs typeface="Calibri Light" panose="020F0302020204030204" pitchFamily="34" charset="0"/>
              </a:rPr>
              <a:t>היום ישנם מכשירים רבים המחוברים ל</a:t>
            </a:r>
            <a:r>
              <a:rPr lang="en-US" sz="2800" dirty="0">
                <a:latin typeface="Calibri Light" panose="020F0302020204030204" pitchFamily="34" charset="0"/>
                <a:cs typeface="Calibri Light" panose="020F0302020204030204" pitchFamily="34" charset="0"/>
              </a:rPr>
              <a:t>IoT</a:t>
            </a:r>
            <a:r>
              <a:rPr lang="he-IL" sz="2800" dirty="0">
                <a:latin typeface="Calibri Light" panose="020F0302020204030204" pitchFamily="34" charset="0"/>
                <a:cs typeface="Calibri Light" panose="020F0302020204030204" pitchFamily="34" charset="0"/>
              </a:rPr>
              <a:t> </a:t>
            </a:r>
          </a:p>
          <a:p>
            <a:pPr algn="r" rtl="1">
              <a:lnSpc>
                <a:spcPct val="150000"/>
              </a:lnSpc>
            </a:pPr>
            <a:r>
              <a:rPr lang="he-IL" sz="2800" b="1" dirty="0">
                <a:latin typeface="Calibri Light" panose="020F0302020204030204" pitchFamily="34" charset="0"/>
                <a:cs typeface="Calibri Light" panose="020F0302020204030204" pitchFamily="34" charset="0"/>
              </a:rPr>
              <a:t>בתחום החקלאות- </a:t>
            </a:r>
            <a:r>
              <a:rPr lang="he-IL" sz="2800" dirty="0">
                <a:latin typeface="Calibri Light" panose="020F0302020204030204" pitchFamily="34" charset="0"/>
                <a:cs typeface="Calibri Light" panose="020F0302020204030204" pitchFamily="34" charset="0"/>
              </a:rPr>
              <a:t>ממטרות וחיישני לחות וטמפרטורה</a:t>
            </a:r>
          </a:p>
          <a:p>
            <a:pPr algn="r" rtl="1">
              <a:lnSpc>
                <a:spcPct val="150000"/>
              </a:lnSpc>
            </a:pPr>
            <a:r>
              <a:rPr lang="he-IL" sz="2800" b="1" dirty="0">
                <a:latin typeface="Calibri Light" panose="020F0302020204030204" pitchFamily="34" charset="0"/>
                <a:cs typeface="Calibri Light" panose="020F0302020204030204" pitchFamily="34" charset="0"/>
              </a:rPr>
              <a:t>תשתיות וכדומה- </a:t>
            </a:r>
            <a:r>
              <a:rPr lang="he-IL" sz="2800" dirty="0">
                <a:latin typeface="Calibri Light" panose="020F0302020204030204" pitchFamily="34" charset="0"/>
                <a:cs typeface="Calibri Light" panose="020F0302020204030204" pitchFamily="34" charset="0"/>
              </a:rPr>
              <a:t>מפסקים חכמים, מדידת חשמל, משאבות, תאורת רחוב ועוד </a:t>
            </a:r>
            <a:r>
              <a:rPr lang="he-IL" sz="2800" dirty="0" err="1">
                <a:latin typeface="Calibri Light" panose="020F0302020204030204" pitchFamily="34" charset="0"/>
                <a:cs typeface="Calibri Light" panose="020F0302020204030204" pitchFamily="34" charset="0"/>
              </a:rPr>
              <a:t>ועוד</a:t>
            </a:r>
            <a:endParaRPr lang="he-IL" sz="2800" dirty="0">
              <a:latin typeface="Calibri Light" panose="020F0302020204030204" pitchFamily="34" charset="0"/>
              <a:cs typeface="Calibri Light" panose="020F0302020204030204" pitchFamily="34" charset="0"/>
            </a:endParaRPr>
          </a:p>
          <a:p>
            <a:pPr algn="r" rtl="1">
              <a:lnSpc>
                <a:spcPct val="150000"/>
              </a:lnSpc>
            </a:pPr>
            <a:r>
              <a:rPr lang="he-IL" sz="2800" b="1" dirty="0">
                <a:latin typeface="Calibri Light" panose="020F0302020204030204" pitchFamily="34" charset="0"/>
                <a:cs typeface="Calibri Light" panose="020F0302020204030204" pitchFamily="34" charset="0"/>
              </a:rPr>
              <a:t>בתחום הרפואי- </a:t>
            </a:r>
            <a:r>
              <a:rPr lang="he-IL" sz="2800" dirty="0">
                <a:latin typeface="Calibri Light" panose="020F0302020204030204" pitchFamily="34" charset="0"/>
                <a:cs typeface="Calibri Light" panose="020F0302020204030204" pitchFamily="34" charset="0"/>
              </a:rPr>
              <a:t>ישנם קוצבים שונים או שתלי לב המחוברים ל-</a:t>
            </a:r>
            <a:r>
              <a:rPr lang="en-US" sz="2800" dirty="0">
                <a:latin typeface="Calibri Light" panose="020F0302020204030204" pitchFamily="34" charset="0"/>
                <a:cs typeface="Calibri Light" panose="020F0302020204030204" pitchFamily="34" charset="0"/>
              </a:rPr>
              <a:t>IoT</a:t>
            </a:r>
            <a:r>
              <a:rPr lang="he-IL" sz="2800" dirty="0">
                <a:latin typeface="Calibri Light" panose="020F0302020204030204" pitchFamily="34" charset="0"/>
                <a:cs typeface="Calibri Light" panose="020F0302020204030204" pitchFamily="34" charset="0"/>
              </a:rPr>
              <a:t> שמעבירים מידע על ניתור פעולות לב באמצעות גלי רדיו ובכך יכולים להציל חיים.</a:t>
            </a:r>
          </a:p>
          <a:p>
            <a:pPr algn="r" rtl="1">
              <a:lnSpc>
                <a:spcPct val="150000"/>
              </a:lnSpc>
            </a:pPr>
            <a:r>
              <a:rPr lang="he-IL" sz="2800" b="1" dirty="0">
                <a:latin typeface="Calibri Light" panose="020F0302020204030204" pitchFamily="34" charset="0"/>
                <a:cs typeface="Calibri Light" panose="020F0302020204030204" pitchFamily="34" charset="0"/>
              </a:rPr>
              <a:t>בתחומים אחרים- </a:t>
            </a:r>
            <a:r>
              <a:rPr lang="he-IL" sz="2800" dirty="0">
                <a:latin typeface="Calibri Light" panose="020F0302020204030204" pitchFamily="34" charset="0"/>
                <a:cs typeface="Calibri Light" panose="020F0302020204030204" pitchFamily="34" charset="0"/>
              </a:rPr>
              <a:t>חיבור לבית חכם, חיבור למכוניות ומטוסים, חיבור למצלמות למטרות אכיפה ואפילו התקנת שבבים על חיות משק לצורך מעקב</a:t>
            </a:r>
          </a:p>
        </p:txBody>
      </p:sp>
    </p:spTree>
    <p:extLst>
      <p:ext uri="{BB962C8B-B14F-4D97-AF65-F5344CB8AC3E}">
        <p14:creationId xmlns:p14="http://schemas.microsoft.com/office/powerpoint/2010/main" val="3473947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E66D9-0800-4AB6-A98F-FEF8C1EF5F23}"/>
              </a:ext>
            </a:extLst>
          </p:cNvPr>
          <p:cNvSpPr>
            <a:spLocks noGrp="1"/>
          </p:cNvSpPr>
          <p:nvPr>
            <p:ph type="title"/>
          </p:nvPr>
        </p:nvSpPr>
        <p:spPr/>
        <p:txBody>
          <a:bodyPr>
            <a:normAutofit/>
          </a:bodyPr>
          <a:lstStyle/>
          <a:p>
            <a:pPr algn="r" rtl="1"/>
            <a:r>
              <a:rPr lang="en-US" sz="4400" dirty="0">
                <a:latin typeface="Calibri" panose="020F0502020204030204" pitchFamily="34" charset="0"/>
                <a:cs typeface="Calibri" panose="020F0502020204030204" pitchFamily="34" charset="0"/>
              </a:rPr>
              <a:t>IoT</a:t>
            </a:r>
            <a:r>
              <a:rPr lang="he-IL" sz="4400" dirty="0">
                <a:latin typeface="Calibri" panose="020F0502020204030204" pitchFamily="34" charset="0"/>
                <a:cs typeface="Calibri" panose="020F0502020204030204" pitchFamily="34" charset="0"/>
              </a:rPr>
              <a:t> בימינו- אבטחה ופרטיות</a:t>
            </a:r>
            <a:endParaRPr lang="en-IL" sz="4400"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227249A1-19FE-4035-9941-D729D03999EB}"/>
              </a:ext>
            </a:extLst>
          </p:cNvPr>
          <p:cNvSpPr>
            <a:spLocks noGrp="1"/>
          </p:cNvSpPr>
          <p:nvPr>
            <p:ph idx="1"/>
          </p:nvPr>
        </p:nvSpPr>
        <p:spPr>
          <a:xfrm>
            <a:off x="5000624" y="1825625"/>
            <a:ext cx="6435725" cy="4351338"/>
          </a:xfrm>
        </p:spPr>
        <p:txBody>
          <a:bodyPr>
            <a:normAutofit fontScale="70000" lnSpcReduction="20000"/>
          </a:bodyPr>
          <a:lstStyle/>
          <a:p>
            <a:pPr marL="0" indent="0" algn="r" rtl="1">
              <a:lnSpc>
                <a:spcPct val="150000"/>
              </a:lnSpc>
              <a:buNone/>
            </a:pPr>
            <a:r>
              <a:rPr lang="he-IL" sz="2800" dirty="0">
                <a:latin typeface="Calibri Light" panose="020F0302020204030204" pitchFamily="34" charset="0"/>
                <a:cs typeface="Calibri Light" panose="020F0302020204030204" pitchFamily="34" charset="0"/>
              </a:rPr>
              <a:t>בשנת 2016 לדוגמה, הייתה מתקפת סייבר בשם </a:t>
            </a:r>
            <a:r>
              <a:rPr lang="en-US" sz="2800" dirty="0" err="1">
                <a:latin typeface="Calibri Light" panose="020F0302020204030204" pitchFamily="34" charset="0"/>
                <a:cs typeface="Calibri Light" panose="020F0302020204030204" pitchFamily="34" charset="0"/>
              </a:rPr>
              <a:t>Miari</a:t>
            </a:r>
            <a:r>
              <a:rPr lang="he-IL" sz="2800" dirty="0">
                <a:latin typeface="Calibri Light" panose="020F0302020204030204" pitchFamily="34" charset="0"/>
                <a:cs typeface="Calibri Light" panose="020F0302020204030204" pitchFamily="34" charset="0"/>
              </a:rPr>
              <a:t> שהשתמשה ב-</a:t>
            </a:r>
            <a:r>
              <a:rPr lang="en-US" sz="2800" dirty="0" err="1">
                <a:latin typeface="Calibri Light" panose="020F0302020204030204" pitchFamily="34" charset="0"/>
                <a:cs typeface="Calibri Light" panose="020F0302020204030204" pitchFamily="34" charset="0"/>
              </a:rPr>
              <a:t>BotNet</a:t>
            </a:r>
            <a:r>
              <a:rPr lang="he-IL" sz="2800" dirty="0">
                <a:latin typeface="Calibri Light" panose="020F0302020204030204" pitchFamily="34" charset="0"/>
                <a:cs typeface="Calibri Light" panose="020F0302020204030204" pitchFamily="34" charset="0"/>
              </a:rPr>
              <a:t> על מנת לתקוף חברה בשם </a:t>
            </a:r>
            <a:r>
              <a:rPr lang="en-US" sz="2800" dirty="0">
                <a:latin typeface="Calibri Light" panose="020F0302020204030204" pitchFamily="34" charset="0"/>
                <a:cs typeface="Calibri Light" panose="020F0302020204030204" pitchFamily="34" charset="0"/>
              </a:rPr>
              <a:t>DYN</a:t>
            </a:r>
            <a:r>
              <a:rPr lang="he-IL" sz="2800" dirty="0">
                <a:latin typeface="Calibri Light" panose="020F0302020204030204" pitchFamily="34" charset="0"/>
                <a:cs typeface="Calibri Light" panose="020F0302020204030204" pitchFamily="34" charset="0"/>
              </a:rPr>
              <a:t>. היא הפילה אתרים רבים לתקופה ממושכת והיא נחשבת לאחת ממתקפות ה-</a:t>
            </a:r>
            <a:r>
              <a:rPr lang="en-US" sz="2800" dirty="0">
                <a:latin typeface="Calibri Light" panose="020F0302020204030204" pitchFamily="34" charset="0"/>
                <a:cs typeface="Calibri Light" panose="020F0302020204030204" pitchFamily="34" charset="0"/>
              </a:rPr>
              <a:t>DDoS</a:t>
            </a:r>
            <a:r>
              <a:rPr lang="he-IL" sz="2800" dirty="0">
                <a:latin typeface="Calibri Light" panose="020F0302020204030204" pitchFamily="34" charset="0"/>
                <a:cs typeface="Calibri Light" panose="020F0302020204030204" pitchFamily="34" charset="0"/>
              </a:rPr>
              <a:t> הגדולות בעולם. אבל מה שמעניין הוא שהתוקפים השיגו גישה לרשת על ידי </a:t>
            </a:r>
            <a:r>
              <a:rPr lang="he-IL" sz="2800" b="1" dirty="0">
                <a:latin typeface="Calibri Light" panose="020F0302020204030204" pitchFamily="34" charset="0"/>
                <a:cs typeface="Calibri Light" panose="020F0302020204030204" pitchFamily="34" charset="0"/>
              </a:rPr>
              <a:t>מכשירי </a:t>
            </a:r>
            <a:r>
              <a:rPr lang="en-US" sz="2800" b="1" dirty="0">
                <a:latin typeface="Calibri Light" panose="020F0302020204030204" pitchFamily="34" charset="0"/>
                <a:cs typeface="Calibri Light" panose="020F0302020204030204" pitchFamily="34" charset="0"/>
              </a:rPr>
              <a:t>IoT</a:t>
            </a:r>
            <a:r>
              <a:rPr lang="he-IL" sz="2800" b="1" dirty="0">
                <a:latin typeface="Calibri Light" panose="020F0302020204030204" pitchFamily="34" charset="0"/>
                <a:cs typeface="Calibri Light" panose="020F0302020204030204" pitchFamily="34" charset="0"/>
              </a:rPr>
              <a:t> </a:t>
            </a:r>
            <a:r>
              <a:rPr lang="he-IL" sz="2800" dirty="0">
                <a:latin typeface="Calibri Light" panose="020F0302020204030204" pitchFamily="34" charset="0"/>
                <a:cs typeface="Calibri Light" panose="020F0302020204030204" pitchFamily="34" charset="0"/>
              </a:rPr>
              <a:t>שהיו מאובטחים בצורה גרועה.</a:t>
            </a:r>
          </a:p>
          <a:p>
            <a:pPr marL="0" indent="0" algn="r" rtl="1">
              <a:lnSpc>
                <a:spcPct val="150000"/>
              </a:lnSpc>
              <a:buNone/>
            </a:pPr>
            <a:r>
              <a:rPr lang="he-IL" sz="2800" dirty="0">
                <a:latin typeface="Calibri Light" panose="020F0302020204030204" pitchFamily="34" charset="0"/>
                <a:cs typeface="Calibri Light" panose="020F0302020204030204" pitchFamily="34" charset="0"/>
              </a:rPr>
              <a:t>המתקפה הצליחה להפיל אתרי ענק כמו </a:t>
            </a:r>
            <a:r>
              <a:rPr lang="he-IL" sz="2800" dirty="0" err="1">
                <a:latin typeface="Calibri Light" panose="020F0302020204030204" pitchFamily="34" charset="0"/>
                <a:cs typeface="Calibri Light" panose="020F0302020204030204" pitchFamily="34" charset="0"/>
              </a:rPr>
              <a:t>ספוטיפיי</a:t>
            </a:r>
            <a:r>
              <a:rPr lang="he-IL" sz="2800" dirty="0">
                <a:latin typeface="Calibri Light" panose="020F0302020204030204" pitchFamily="34" charset="0"/>
                <a:cs typeface="Calibri Light" panose="020F0302020204030204" pitchFamily="34" charset="0"/>
              </a:rPr>
              <a:t>, </a:t>
            </a:r>
            <a:r>
              <a:rPr lang="he-IL" sz="2800" dirty="0" err="1">
                <a:latin typeface="Calibri Light" panose="020F0302020204030204" pitchFamily="34" charset="0"/>
                <a:cs typeface="Calibri Light" panose="020F0302020204030204" pitchFamily="34" charset="0"/>
              </a:rPr>
              <a:t>טוויטר</a:t>
            </a:r>
            <a:r>
              <a:rPr lang="he-IL" sz="2800" dirty="0">
                <a:latin typeface="Calibri Light" panose="020F0302020204030204" pitchFamily="34" charset="0"/>
                <a:cs typeface="Calibri Light" panose="020F0302020204030204" pitchFamily="34" charset="0"/>
              </a:rPr>
              <a:t>, </a:t>
            </a:r>
            <a:r>
              <a:rPr lang="he-IL" sz="2800" dirty="0" err="1">
                <a:latin typeface="Calibri Light" panose="020F0302020204030204" pitchFamily="34" charset="0"/>
                <a:cs typeface="Calibri Light" panose="020F0302020204030204" pitchFamily="34" charset="0"/>
              </a:rPr>
              <a:t>נטפליקס</a:t>
            </a:r>
            <a:r>
              <a:rPr lang="he-IL" sz="2800" dirty="0">
                <a:latin typeface="Calibri Light" panose="020F0302020204030204" pitchFamily="34" charset="0"/>
                <a:cs typeface="Calibri Light" panose="020F0302020204030204" pitchFamily="34" charset="0"/>
              </a:rPr>
              <a:t>, </a:t>
            </a:r>
            <a:r>
              <a:rPr lang="he-IL" sz="2800" dirty="0" err="1">
                <a:latin typeface="Calibri Light" panose="020F0302020204030204" pitchFamily="34" charset="0"/>
                <a:cs typeface="Calibri Light" panose="020F0302020204030204" pitchFamily="34" charset="0"/>
              </a:rPr>
              <a:t>פייפאל</a:t>
            </a:r>
            <a:r>
              <a:rPr lang="he-IL" sz="2800" dirty="0">
                <a:latin typeface="Calibri Light" panose="020F0302020204030204" pitchFamily="34" charset="0"/>
                <a:cs typeface="Calibri Light" panose="020F0302020204030204" pitchFamily="34" charset="0"/>
              </a:rPr>
              <a:t> ועוד.</a:t>
            </a:r>
          </a:p>
          <a:p>
            <a:pPr marL="0" indent="0" algn="r" rtl="1">
              <a:lnSpc>
                <a:spcPct val="150000"/>
              </a:lnSpc>
              <a:buNone/>
            </a:pPr>
            <a:r>
              <a:rPr lang="he-IL" sz="2800" dirty="0">
                <a:latin typeface="Calibri Light" panose="020F0302020204030204" pitchFamily="34" charset="0"/>
                <a:cs typeface="Calibri Light" panose="020F0302020204030204" pitchFamily="34" charset="0"/>
              </a:rPr>
              <a:t>היבט נוסף, הוא היבט הפרטיות. היו מקרים רבים בהם חברות של טלוויזיות חכמות האזינו ללקוחות שלהם ואספו מידע על הרגלי הצפייה שלהם.</a:t>
            </a:r>
          </a:p>
        </p:txBody>
      </p:sp>
      <p:grpSp>
        <p:nvGrpSpPr>
          <p:cNvPr id="10" name="Group 9">
            <a:extLst>
              <a:ext uri="{FF2B5EF4-FFF2-40B4-BE49-F238E27FC236}">
                <a16:creationId xmlns:a16="http://schemas.microsoft.com/office/drawing/2014/main" id="{18D5222C-6A29-4EB8-9347-F4134EE72CE9}"/>
              </a:ext>
            </a:extLst>
          </p:cNvPr>
          <p:cNvGrpSpPr/>
          <p:nvPr/>
        </p:nvGrpSpPr>
        <p:grpSpPr>
          <a:xfrm>
            <a:off x="123035" y="2348187"/>
            <a:ext cx="4982366" cy="3306213"/>
            <a:chOff x="427834" y="3305175"/>
            <a:chExt cx="6070765" cy="4028456"/>
          </a:xfrm>
        </p:grpSpPr>
        <p:pic>
          <p:nvPicPr>
            <p:cNvPr id="5" name="Picture 4">
              <a:extLst>
                <a:ext uri="{FF2B5EF4-FFF2-40B4-BE49-F238E27FC236}">
                  <a16:creationId xmlns:a16="http://schemas.microsoft.com/office/drawing/2014/main" id="{6B2787A8-E0A9-42F6-B82C-DB7B6A403F1D}"/>
                </a:ext>
              </a:extLst>
            </p:cNvPr>
            <p:cNvPicPr>
              <a:picLocks noChangeAspect="1"/>
            </p:cNvPicPr>
            <p:nvPr/>
          </p:nvPicPr>
          <p:blipFill>
            <a:blip r:embed="rId2"/>
            <a:stretch>
              <a:fillRect/>
            </a:stretch>
          </p:blipFill>
          <p:spPr>
            <a:xfrm>
              <a:off x="427834" y="3305175"/>
              <a:ext cx="6070765" cy="1867143"/>
            </a:xfrm>
            <a:prstGeom prst="rect">
              <a:avLst/>
            </a:prstGeom>
          </p:spPr>
        </p:pic>
        <p:pic>
          <p:nvPicPr>
            <p:cNvPr id="7" name="Picture 6">
              <a:extLst>
                <a:ext uri="{FF2B5EF4-FFF2-40B4-BE49-F238E27FC236}">
                  <a16:creationId xmlns:a16="http://schemas.microsoft.com/office/drawing/2014/main" id="{410DE1A2-18FC-4829-B233-0EDE28DF5C8C}"/>
                </a:ext>
              </a:extLst>
            </p:cNvPr>
            <p:cNvPicPr>
              <a:picLocks noChangeAspect="1"/>
            </p:cNvPicPr>
            <p:nvPr/>
          </p:nvPicPr>
          <p:blipFill>
            <a:blip r:embed="rId3"/>
            <a:stretch>
              <a:fillRect/>
            </a:stretch>
          </p:blipFill>
          <p:spPr>
            <a:xfrm>
              <a:off x="427834" y="4949611"/>
              <a:ext cx="6070765" cy="1040702"/>
            </a:xfrm>
            <a:prstGeom prst="rect">
              <a:avLst/>
            </a:prstGeom>
          </p:spPr>
        </p:pic>
        <p:pic>
          <p:nvPicPr>
            <p:cNvPr id="9" name="Picture 8">
              <a:extLst>
                <a:ext uri="{FF2B5EF4-FFF2-40B4-BE49-F238E27FC236}">
                  <a16:creationId xmlns:a16="http://schemas.microsoft.com/office/drawing/2014/main" id="{2A6D1CC1-4FDB-48D9-927F-89599D3C4AD1}"/>
                </a:ext>
              </a:extLst>
            </p:cNvPr>
            <p:cNvPicPr>
              <a:picLocks noChangeAspect="1"/>
            </p:cNvPicPr>
            <p:nvPr/>
          </p:nvPicPr>
          <p:blipFill>
            <a:blip r:embed="rId4"/>
            <a:stretch>
              <a:fillRect/>
            </a:stretch>
          </p:blipFill>
          <p:spPr>
            <a:xfrm>
              <a:off x="427834" y="5990313"/>
              <a:ext cx="6070765" cy="1343318"/>
            </a:xfrm>
            <a:prstGeom prst="rect">
              <a:avLst/>
            </a:prstGeom>
          </p:spPr>
        </p:pic>
      </p:grpSp>
    </p:spTree>
    <p:extLst>
      <p:ext uri="{BB962C8B-B14F-4D97-AF65-F5344CB8AC3E}">
        <p14:creationId xmlns:p14="http://schemas.microsoft.com/office/powerpoint/2010/main" val="3667765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E66D9-0800-4AB6-A98F-FEF8C1EF5F23}"/>
              </a:ext>
            </a:extLst>
          </p:cNvPr>
          <p:cNvSpPr>
            <a:spLocks noGrp="1"/>
          </p:cNvSpPr>
          <p:nvPr>
            <p:ph type="title"/>
          </p:nvPr>
        </p:nvSpPr>
        <p:spPr/>
        <p:txBody>
          <a:bodyPr>
            <a:normAutofit/>
          </a:bodyPr>
          <a:lstStyle/>
          <a:p>
            <a:pPr algn="r" rtl="1"/>
            <a:r>
              <a:rPr lang="en-US" sz="4400" dirty="0">
                <a:latin typeface="Calibri" panose="020F0502020204030204" pitchFamily="34" charset="0"/>
                <a:cs typeface="Calibri" panose="020F0502020204030204" pitchFamily="34" charset="0"/>
              </a:rPr>
              <a:t>IoT</a:t>
            </a:r>
            <a:r>
              <a:rPr lang="he-IL" sz="4400" dirty="0">
                <a:latin typeface="Calibri" panose="020F0502020204030204" pitchFamily="34" charset="0"/>
                <a:cs typeface="Calibri" panose="020F0502020204030204" pitchFamily="34" charset="0"/>
              </a:rPr>
              <a:t> ברכבים</a:t>
            </a:r>
            <a:endParaRPr lang="en-IL" sz="4400"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227249A1-19FE-4035-9941-D729D03999EB}"/>
              </a:ext>
            </a:extLst>
          </p:cNvPr>
          <p:cNvSpPr>
            <a:spLocks noGrp="1"/>
          </p:cNvSpPr>
          <p:nvPr>
            <p:ph idx="1"/>
          </p:nvPr>
        </p:nvSpPr>
        <p:spPr/>
        <p:txBody>
          <a:bodyPr>
            <a:normAutofit fontScale="92500" lnSpcReduction="10000"/>
          </a:bodyPr>
          <a:lstStyle/>
          <a:p>
            <a:pPr marL="0" indent="0" algn="r" rtl="1">
              <a:lnSpc>
                <a:spcPct val="150000"/>
              </a:lnSpc>
              <a:buNone/>
            </a:pPr>
            <a:r>
              <a:rPr lang="he-IL" sz="2800" dirty="0">
                <a:latin typeface="Calibri Light" panose="020F0302020204030204" pitchFamily="34" charset="0"/>
                <a:cs typeface="Calibri Light" panose="020F0302020204030204" pitchFamily="34" charset="0"/>
              </a:rPr>
              <a:t>כיום ישנם רכבים שונים שעושים שימוש בתקשורת דרך האינטרנט. הרכבים מתחברים למערכות השונות של הרכב ובכך התקשורת מסייעת לנהיגה אוטונומית. </a:t>
            </a:r>
          </a:p>
          <a:p>
            <a:pPr marL="0" indent="0" algn="r" rtl="1">
              <a:lnSpc>
                <a:spcPct val="150000"/>
              </a:lnSpc>
              <a:buNone/>
            </a:pPr>
            <a:r>
              <a:rPr lang="he-IL" sz="2800" dirty="0">
                <a:latin typeface="Calibri Light" panose="020F0302020204030204" pitchFamily="34" charset="0"/>
                <a:cs typeface="Calibri Light" panose="020F0302020204030204" pitchFamily="34" charset="0"/>
              </a:rPr>
              <a:t>את הקישור הזה למערכות השונות, אפשר לנצל על ידי השתלטות על רכבים וכדומה.</a:t>
            </a:r>
          </a:p>
          <a:p>
            <a:pPr marL="0" indent="0" algn="r" rtl="1">
              <a:lnSpc>
                <a:spcPct val="150000"/>
              </a:lnSpc>
              <a:buNone/>
            </a:pPr>
            <a:r>
              <a:rPr lang="he-IL" sz="2800" dirty="0">
                <a:latin typeface="Calibri Light" panose="020F0302020204030204" pitchFamily="34" charset="0"/>
                <a:cs typeface="Calibri Light" panose="020F0302020204030204" pitchFamily="34" charset="0"/>
              </a:rPr>
              <a:t>בינואר האחרון, חוקר אבטחה בן 19 הצליח להשתלט על רכבי </a:t>
            </a:r>
            <a:r>
              <a:rPr lang="he-IL" sz="2800" dirty="0" err="1">
                <a:latin typeface="Calibri Light" panose="020F0302020204030204" pitchFamily="34" charset="0"/>
                <a:cs typeface="Calibri Light" panose="020F0302020204030204" pitchFamily="34" charset="0"/>
              </a:rPr>
              <a:t>טסלה</a:t>
            </a:r>
            <a:r>
              <a:rPr lang="he-IL" sz="2800" dirty="0">
                <a:latin typeface="Calibri Light" panose="020F0302020204030204" pitchFamily="34" charset="0"/>
                <a:cs typeface="Calibri Light" panose="020F0302020204030204" pitchFamily="34" charset="0"/>
              </a:rPr>
              <a:t> מרחוק בשל בעיות אבטחה. </a:t>
            </a:r>
          </a:p>
          <a:p>
            <a:pPr marL="0" indent="0" algn="r" rtl="1">
              <a:lnSpc>
                <a:spcPct val="150000"/>
              </a:lnSpc>
              <a:buNone/>
            </a:pPr>
            <a:r>
              <a:rPr lang="he-IL" sz="2800" dirty="0">
                <a:latin typeface="Calibri Light" panose="020F0302020204030204" pitchFamily="34" charset="0"/>
                <a:cs typeface="Calibri Light" panose="020F0302020204030204" pitchFamily="34" charset="0"/>
              </a:rPr>
              <a:t>בשנת 2011, שני חוקרים הצליחו למצוא פרצת אבטחה והוכיחו שאפשר לחדור למערכות רכב חיוניות כמו המנועים והבלמים</a:t>
            </a:r>
          </a:p>
        </p:txBody>
      </p:sp>
    </p:spTree>
    <p:extLst>
      <p:ext uri="{BB962C8B-B14F-4D97-AF65-F5344CB8AC3E}">
        <p14:creationId xmlns:p14="http://schemas.microsoft.com/office/powerpoint/2010/main" val="2877425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E66D9-0800-4AB6-A98F-FEF8C1EF5F23}"/>
              </a:ext>
            </a:extLst>
          </p:cNvPr>
          <p:cNvSpPr>
            <a:spLocks noGrp="1"/>
          </p:cNvSpPr>
          <p:nvPr>
            <p:ph type="title"/>
          </p:nvPr>
        </p:nvSpPr>
        <p:spPr/>
        <p:txBody>
          <a:bodyPr>
            <a:normAutofit/>
          </a:bodyPr>
          <a:lstStyle/>
          <a:p>
            <a:pPr algn="r" rtl="1"/>
            <a:r>
              <a:rPr lang="en-US" sz="4400" dirty="0">
                <a:latin typeface="Calibri" panose="020F0502020204030204" pitchFamily="34" charset="0"/>
                <a:cs typeface="Calibri" panose="020F0502020204030204" pitchFamily="34" charset="0"/>
              </a:rPr>
              <a:t>IoT</a:t>
            </a:r>
            <a:r>
              <a:rPr lang="he-IL" sz="4400" dirty="0">
                <a:latin typeface="Calibri" panose="020F0502020204030204" pitchFamily="34" charset="0"/>
                <a:cs typeface="Calibri" panose="020F0502020204030204" pitchFamily="34" charset="0"/>
              </a:rPr>
              <a:t> ברכבים-</a:t>
            </a:r>
            <a:r>
              <a:rPr lang="en-US" sz="4400" dirty="0">
                <a:latin typeface="Calibri" panose="020F0502020204030204" pitchFamily="34" charset="0"/>
                <a:cs typeface="Calibri" panose="020F0502020204030204" pitchFamily="34" charset="0"/>
              </a:rPr>
              <a:t> </a:t>
            </a:r>
            <a:r>
              <a:rPr lang="he-IL" sz="4400" dirty="0">
                <a:latin typeface="Calibri" panose="020F0502020204030204" pitchFamily="34" charset="0"/>
                <a:cs typeface="Calibri" panose="020F0502020204030204" pitchFamily="34" charset="0"/>
              </a:rPr>
              <a:t>קטע מתוך טהרן עונה 2, פרק 7</a:t>
            </a:r>
            <a:endParaRPr lang="en-IL" sz="4400" dirty="0">
              <a:latin typeface="Calibri" panose="020F0502020204030204" pitchFamily="34" charset="0"/>
              <a:cs typeface="Calibri" panose="020F0502020204030204" pitchFamily="34" charset="0"/>
            </a:endParaRPr>
          </a:p>
        </p:txBody>
      </p:sp>
      <p:pic>
        <p:nvPicPr>
          <p:cNvPr id="4" name="2022-06-10 17-39-46_Trim_Trim">
            <a:hlinkClick r:id="" action="ppaction://media"/>
            <a:extLst>
              <a:ext uri="{FF2B5EF4-FFF2-40B4-BE49-F238E27FC236}">
                <a16:creationId xmlns:a16="http://schemas.microsoft.com/office/drawing/2014/main" id="{2EF04E44-D0A4-42B0-9864-A513ABD1A792}"/>
              </a:ext>
            </a:extLst>
          </p:cNvPr>
          <p:cNvPicPr>
            <a:picLocks noGrp="1" noChangeAspect="1"/>
          </p:cNvPicPr>
          <p:nvPr>
            <p:ph idx="1"/>
            <a:videoFile r:link="rId1"/>
            <p:extLst>
              <p:ext uri="{DAA4B4D4-6D71-4841-9C94-3DE7FCFB9230}">
                <p14:media xmlns:p14="http://schemas.microsoft.com/office/powerpoint/2010/main" r:embed="rId2">
                  <p14:trim st="54089" end="5254.6333"/>
                </p14:media>
              </p:ext>
            </p:extLst>
          </p:nvPr>
        </p:nvPicPr>
        <p:blipFill>
          <a:blip r:embed="rId4"/>
          <a:stretch>
            <a:fillRect/>
          </a:stretch>
        </p:blipFill>
        <p:spPr>
          <a:xfrm>
            <a:off x="2238375" y="1825625"/>
            <a:ext cx="7735888" cy="4351338"/>
          </a:xfrm>
        </p:spPr>
      </p:pic>
    </p:spTree>
    <p:extLst>
      <p:ext uri="{BB962C8B-B14F-4D97-AF65-F5344CB8AC3E}">
        <p14:creationId xmlns:p14="http://schemas.microsoft.com/office/powerpoint/2010/main" val="1795668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72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E66D9-0800-4AB6-A98F-FEF8C1EF5F23}"/>
              </a:ext>
            </a:extLst>
          </p:cNvPr>
          <p:cNvSpPr>
            <a:spLocks noGrp="1"/>
          </p:cNvSpPr>
          <p:nvPr>
            <p:ph type="title"/>
          </p:nvPr>
        </p:nvSpPr>
        <p:spPr/>
        <p:txBody>
          <a:bodyPr>
            <a:normAutofit/>
          </a:bodyPr>
          <a:lstStyle/>
          <a:p>
            <a:pPr algn="r" rtl="1"/>
            <a:r>
              <a:rPr lang="en-US" sz="4400" dirty="0">
                <a:latin typeface="Calibri" panose="020F0502020204030204" pitchFamily="34" charset="0"/>
                <a:cs typeface="Calibri" panose="020F0502020204030204" pitchFamily="34" charset="0"/>
              </a:rPr>
              <a:t>IoT</a:t>
            </a:r>
            <a:r>
              <a:rPr lang="he-IL" sz="4400" dirty="0">
                <a:latin typeface="Calibri" panose="020F0502020204030204" pitchFamily="34" charset="0"/>
                <a:cs typeface="Calibri" panose="020F0502020204030204" pitchFamily="34" charset="0"/>
              </a:rPr>
              <a:t> ברכבים- איך להגן מפני סכנות?</a:t>
            </a:r>
            <a:endParaRPr lang="en-IL" sz="4400" dirty="0">
              <a:latin typeface="Calibri" panose="020F0502020204030204" pitchFamily="34" charset="0"/>
              <a:cs typeface="Calibri" panose="020F0502020204030204" pitchFamily="34" charset="0"/>
            </a:endParaRPr>
          </a:p>
        </p:txBody>
      </p:sp>
      <p:sp>
        <p:nvSpPr>
          <p:cNvPr id="6" name="Content Placeholder 2">
            <a:extLst>
              <a:ext uri="{FF2B5EF4-FFF2-40B4-BE49-F238E27FC236}">
                <a16:creationId xmlns:a16="http://schemas.microsoft.com/office/drawing/2014/main" id="{758C1126-59A4-4C23-9B01-032591A20701}"/>
              </a:ext>
            </a:extLst>
          </p:cNvPr>
          <p:cNvSpPr>
            <a:spLocks noGrp="1"/>
          </p:cNvSpPr>
          <p:nvPr>
            <p:ph idx="1"/>
          </p:nvPr>
        </p:nvSpPr>
        <p:spPr>
          <a:xfrm>
            <a:off x="777240" y="1825625"/>
            <a:ext cx="10659110" cy="4351338"/>
          </a:xfrm>
        </p:spPr>
        <p:txBody>
          <a:bodyPr>
            <a:normAutofit fontScale="62500" lnSpcReduction="20000"/>
          </a:bodyPr>
          <a:lstStyle/>
          <a:p>
            <a:pPr marL="0" indent="0" algn="r" rtl="1">
              <a:lnSpc>
                <a:spcPct val="150000"/>
              </a:lnSpc>
              <a:buNone/>
            </a:pPr>
            <a:r>
              <a:rPr lang="he-IL" sz="2800" dirty="0">
                <a:latin typeface="Calibri Light" panose="020F0302020204030204" pitchFamily="34" charset="0"/>
                <a:cs typeface="Calibri Light" panose="020F0302020204030204" pitchFamily="34" charset="0"/>
              </a:rPr>
              <a:t>כיום ישנן מערכות שונות כדוגמת </a:t>
            </a:r>
            <a:r>
              <a:rPr lang="he-IL" sz="2800" dirty="0" err="1">
                <a:latin typeface="Calibri Light" panose="020F0302020204030204" pitchFamily="34" charset="0"/>
                <a:cs typeface="Calibri Light" panose="020F0302020204030204" pitchFamily="34" charset="0"/>
              </a:rPr>
              <a:t>ארגוס</a:t>
            </a:r>
            <a:r>
              <a:rPr lang="he-IL" sz="2800" dirty="0">
                <a:latin typeface="Calibri Light" panose="020F0302020204030204" pitchFamily="34" charset="0"/>
                <a:cs typeface="Calibri Light" panose="020F0302020204030204" pitchFamily="34" charset="0"/>
              </a:rPr>
              <a:t> הישראלית או </a:t>
            </a:r>
            <a:r>
              <a:rPr lang="en-US" sz="2800" b="0" i="0" dirty="0">
                <a:solidFill>
                  <a:srgbClr val="000000"/>
                </a:solidFill>
                <a:effectLst/>
                <a:latin typeface="Calibri Light" panose="020F0302020204030204" pitchFamily="34" charset="0"/>
                <a:cs typeface="Calibri Light" panose="020F0302020204030204" pitchFamily="34" charset="0"/>
              </a:rPr>
              <a:t>CYMOTIVE</a:t>
            </a:r>
            <a:r>
              <a:rPr lang="he-IL" sz="2800" b="0" i="0" dirty="0">
                <a:solidFill>
                  <a:srgbClr val="000000"/>
                </a:solidFill>
                <a:effectLst/>
                <a:latin typeface="Calibri Light" panose="020F0302020204030204" pitchFamily="34" charset="0"/>
                <a:cs typeface="Calibri Light" panose="020F0302020204030204" pitchFamily="34" charset="0"/>
              </a:rPr>
              <a:t> הישראלית שמטרתן להגן על רכבים מפני מתקפות סייבר.</a:t>
            </a:r>
          </a:p>
          <a:p>
            <a:pPr marL="0" indent="0" algn="r" rtl="1">
              <a:lnSpc>
                <a:spcPct val="150000"/>
              </a:lnSpc>
              <a:buNone/>
            </a:pPr>
            <a:r>
              <a:rPr lang="he-IL" sz="2800" dirty="0">
                <a:solidFill>
                  <a:srgbClr val="000000"/>
                </a:solidFill>
                <a:latin typeface="Calibri Light" panose="020F0302020204030204" pitchFamily="34" charset="0"/>
                <a:cs typeface="Calibri Light" panose="020F0302020204030204" pitchFamily="34" charset="0"/>
              </a:rPr>
              <a:t>הטכנולוגיה של </a:t>
            </a:r>
            <a:r>
              <a:rPr lang="he-IL" sz="2800" dirty="0" err="1">
                <a:solidFill>
                  <a:srgbClr val="000000"/>
                </a:solidFill>
                <a:latin typeface="Calibri Light" panose="020F0302020204030204" pitchFamily="34" charset="0"/>
                <a:cs typeface="Calibri Light" panose="020F0302020204030204" pitchFamily="34" charset="0"/>
              </a:rPr>
              <a:t>ארגוס</a:t>
            </a:r>
            <a:r>
              <a:rPr lang="he-IL" sz="2800" dirty="0">
                <a:solidFill>
                  <a:srgbClr val="000000"/>
                </a:solidFill>
                <a:latin typeface="Calibri Light" panose="020F0302020204030204" pitchFamily="34" charset="0"/>
                <a:cs typeface="Calibri Light" panose="020F0302020204030204" pitchFamily="34" charset="0"/>
              </a:rPr>
              <a:t> עוקבת אחרי תנועת נתונים בתוך רשתות התקשורת של כלי הרכב ומאתרת חריגות שעשויות להעיד על ניסיונות פריצה. </a:t>
            </a:r>
          </a:p>
          <a:p>
            <a:pPr marL="0" indent="0" algn="r" rtl="1">
              <a:lnSpc>
                <a:spcPct val="150000"/>
              </a:lnSpc>
              <a:buNone/>
            </a:pPr>
            <a:r>
              <a:rPr lang="he-IL" sz="2800" dirty="0" err="1">
                <a:solidFill>
                  <a:srgbClr val="000000"/>
                </a:solidFill>
                <a:latin typeface="Calibri Light" panose="020F0302020204030204" pitchFamily="34" charset="0"/>
                <a:cs typeface="Calibri Light" panose="020F0302020204030204" pitchFamily="34" charset="0"/>
              </a:rPr>
              <a:t>ארגוס</a:t>
            </a:r>
            <a:r>
              <a:rPr lang="he-IL" sz="2800" dirty="0">
                <a:solidFill>
                  <a:srgbClr val="000000"/>
                </a:solidFill>
                <a:latin typeface="Calibri Light" panose="020F0302020204030204" pitchFamily="34" charset="0"/>
                <a:cs typeface="Calibri Light" panose="020F0302020204030204" pitchFamily="34" charset="0"/>
              </a:rPr>
              <a:t> מבצעת ניטור ואבטחה של הרשתות הפנימיות של הרכב ומשתמשת ביכולות עדכון מרחוק דבר היכול לעזור לחברות לבצע עדכוני תוכנה כמו תחזוקה מונעת, תחבורה חכמה, מפות ועוד. </a:t>
            </a:r>
            <a:r>
              <a:rPr lang="he-IL" sz="2800" dirty="0" err="1">
                <a:latin typeface="Calibri Light" panose="020F0302020204030204" pitchFamily="34" charset="0"/>
                <a:cs typeface="Calibri Light" panose="020F0302020204030204" pitchFamily="34" charset="0"/>
              </a:rPr>
              <a:t>ארגוס</a:t>
            </a:r>
            <a:r>
              <a:rPr lang="he-IL" sz="2800" dirty="0">
                <a:latin typeface="Calibri Light" panose="020F0302020204030204" pitchFamily="34" charset="0"/>
                <a:cs typeface="Calibri Light" panose="020F0302020204030204" pitchFamily="34" charset="0"/>
              </a:rPr>
              <a:t> משתמשים </a:t>
            </a:r>
            <a:r>
              <a:rPr lang="he-IL" sz="2800" dirty="0" err="1">
                <a:latin typeface="Calibri Light" panose="020F0302020204030204" pitchFamily="34" charset="0"/>
                <a:cs typeface="Calibri Light" panose="020F0302020204030204" pitchFamily="34" charset="0"/>
              </a:rPr>
              <a:t>בהאקרים</a:t>
            </a:r>
            <a:r>
              <a:rPr lang="he-IL" sz="2800" dirty="0">
                <a:latin typeface="Calibri Light" panose="020F0302020204030204" pitchFamily="34" charset="0"/>
                <a:cs typeface="Calibri Light" panose="020F0302020204030204" pitchFamily="34" charset="0"/>
              </a:rPr>
              <a:t> מסוג </a:t>
            </a:r>
            <a:r>
              <a:rPr lang="en-US" sz="2800" dirty="0">
                <a:latin typeface="Calibri Light" panose="020F0302020204030204" pitchFamily="34" charset="0"/>
                <a:cs typeface="Calibri Light" panose="020F0302020204030204" pitchFamily="34" charset="0"/>
              </a:rPr>
              <a:t>white hat</a:t>
            </a:r>
            <a:r>
              <a:rPr lang="he-IL" sz="2800" dirty="0">
                <a:latin typeface="Calibri Light" panose="020F0302020204030204" pitchFamily="34" charset="0"/>
                <a:cs typeface="Calibri Light" panose="020F0302020204030204" pitchFamily="34" charset="0"/>
              </a:rPr>
              <a:t> שמזהים נקודות תורפה ותרחישי תקיפה פוטנציאלים.</a:t>
            </a:r>
          </a:p>
          <a:p>
            <a:pPr marL="0" indent="0" algn="r" rtl="1">
              <a:lnSpc>
                <a:spcPct val="150000"/>
              </a:lnSpc>
              <a:buNone/>
            </a:pPr>
            <a:r>
              <a:rPr lang="he-IL" sz="2800" dirty="0">
                <a:latin typeface="Calibri Light" panose="020F0302020204030204" pitchFamily="34" charset="0"/>
                <a:cs typeface="Calibri Light" panose="020F0302020204030204" pitchFamily="34" charset="0"/>
              </a:rPr>
              <a:t>למשל, אם אני נוהגת ברכב אוטונומי במהירות של נמוכה של 20 קמ"ש כי אני נמצאת באחד מפקקי הענק בישראל ופתאום המהירות שלי עולה ל-50 קמ"ש משום מקום, אפשר להבין שזה כנראה משהו חריג ושאולי מישהו מנסה לפרוץ לי לרכב. הטכנולוגיה של </a:t>
            </a:r>
            <a:r>
              <a:rPr lang="he-IL" sz="2800" dirty="0" err="1">
                <a:latin typeface="Calibri Light" panose="020F0302020204030204" pitchFamily="34" charset="0"/>
                <a:cs typeface="Calibri Light" panose="020F0302020204030204" pitchFamily="34" charset="0"/>
              </a:rPr>
              <a:t>ארגוס</a:t>
            </a:r>
            <a:r>
              <a:rPr lang="he-IL" sz="2800" dirty="0">
                <a:latin typeface="Calibri Light" panose="020F0302020204030204" pitchFamily="34" charset="0"/>
                <a:cs typeface="Calibri Light" panose="020F0302020204030204" pitchFamily="34" charset="0"/>
              </a:rPr>
              <a:t> מונעת את הפריצה הזאת על ידי כך שהיא מבינה שזה משהו חריג ומגינה ממנו. או למשל, לא סביר שהחלונות ברכב שלי לא יפסיקו לעלות ולרדת, ולכן </a:t>
            </a:r>
            <a:r>
              <a:rPr lang="he-IL" sz="2800" dirty="0" err="1">
                <a:latin typeface="Calibri Light" panose="020F0302020204030204" pitchFamily="34" charset="0"/>
                <a:cs typeface="Calibri Light" panose="020F0302020204030204" pitchFamily="34" charset="0"/>
              </a:rPr>
              <a:t>ארגוס</a:t>
            </a:r>
            <a:r>
              <a:rPr lang="he-IL" sz="2800" dirty="0">
                <a:latin typeface="Calibri Light" panose="020F0302020204030204" pitchFamily="34" charset="0"/>
                <a:cs typeface="Calibri Light" panose="020F0302020204030204" pitchFamily="34" charset="0"/>
              </a:rPr>
              <a:t> תזהה את התרחיש הזה כתרחיש לא סביר ותמנע את הפריצה.</a:t>
            </a:r>
          </a:p>
        </p:txBody>
      </p:sp>
    </p:spTree>
    <p:extLst>
      <p:ext uri="{BB962C8B-B14F-4D97-AF65-F5344CB8AC3E}">
        <p14:creationId xmlns:p14="http://schemas.microsoft.com/office/powerpoint/2010/main" val="568247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E66D9-0800-4AB6-A98F-FEF8C1EF5F23}"/>
              </a:ext>
            </a:extLst>
          </p:cNvPr>
          <p:cNvSpPr>
            <a:spLocks noGrp="1"/>
          </p:cNvSpPr>
          <p:nvPr>
            <p:ph type="title"/>
          </p:nvPr>
        </p:nvSpPr>
        <p:spPr/>
        <p:txBody>
          <a:bodyPr>
            <a:normAutofit/>
          </a:bodyPr>
          <a:lstStyle/>
          <a:p>
            <a:pPr algn="r" rtl="1"/>
            <a:r>
              <a:rPr lang="en-US" sz="4400" dirty="0">
                <a:latin typeface="Calibri" panose="020F0502020204030204" pitchFamily="34" charset="0"/>
                <a:cs typeface="Calibri" panose="020F0502020204030204" pitchFamily="34" charset="0"/>
              </a:rPr>
              <a:t>IoT</a:t>
            </a:r>
            <a:r>
              <a:rPr lang="he-IL" sz="4400" dirty="0">
                <a:latin typeface="Calibri" panose="020F0502020204030204" pitchFamily="34" charset="0"/>
                <a:cs typeface="Calibri" panose="020F0502020204030204" pitchFamily="34" charset="0"/>
              </a:rPr>
              <a:t> ובית חכם</a:t>
            </a:r>
            <a:endParaRPr lang="en-IL" sz="4400" dirty="0">
              <a:latin typeface="Calibri" panose="020F0502020204030204" pitchFamily="34" charset="0"/>
              <a:cs typeface="Calibri" panose="020F0502020204030204" pitchFamily="34" charset="0"/>
            </a:endParaRPr>
          </a:p>
        </p:txBody>
      </p:sp>
      <p:sp>
        <p:nvSpPr>
          <p:cNvPr id="6" name="Content Placeholder 2">
            <a:extLst>
              <a:ext uri="{FF2B5EF4-FFF2-40B4-BE49-F238E27FC236}">
                <a16:creationId xmlns:a16="http://schemas.microsoft.com/office/drawing/2014/main" id="{758C1126-59A4-4C23-9B01-032591A20701}"/>
              </a:ext>
            </a:extLst>
          </p:cNvPr>
          <p:cNvSpPr>
            <a:spLocks noGrp="1"/>
          </p:cNvSpPr>
          <p:nvPr>
            <p:ph idx="1"/>
          </p:nvPr>
        </p:nvSpPr>
        <p:spPr>
          <a:xfrm>
            <a:off x="777240" y="1577181"/>
            <a:ext cx="10659110" cy="3946526"/>
          </a:xfrm>
        </p:spPr>
        <p:txBody>
          <a:bodyPr>
            <a:normAutofit fontScale="85000" lnSpcReduction="20000"/>
          </a:bodyPr>
          <a:lstStyle/>
          <a:p>
            <a:pPr algn="r" rtl="1">
              <a:lnSpc>
                <a:spcPct val="150000"/>
              </a:lnSpc>
            </a:pPr>
            <a:r>
              <a:rPr lang="he-IL" sz="2400" dirty="0">
                <a:latin typeface="Calibri Light" panose="020F0302020204030204" pitchFamily="34" charset="0"/>
                <a:cs typeface="Calibri Light" panose="020F0302020204030204" pitchFamily="34" charset="0"/>
              </a:rPr>
              <a:t>בית חכם הוא קבוצת מכשירים "חכמים" הנמצאים בבית וניתן לשלוט עליהם באמצעות </a:t>
            </a:r>
            <a:r>
              <a:rPr lang="he-IL" sz="2400" dirty="0" err="1">
                <a:latin typeface="Calibri Light" panose="020F0302020204030204" pitchFamily="34" charset="0"/>
                <a:cs typeface="Calibri Light" panose="020F0302020204030204" pitchFamily="34" charset="0"/>
              </a:rPr>
              <a:t>הסמארטפון</a:t>
            </a:r>
            <a:r>
              <a:rPr lang="he-IL" sz="2400" dirty="0">
                <a:latin typeface="Calibri Light" panose="020F0302020204030204" pitchFamily="34" charset="0"/>
                <a:cs typeface="Calibri Light" panose="020F0302020204030204" pitchFamily="34" charset="0"/>
              </a:rPr>
              <a:t>. למשל: מזגן, תריסים, תאורה, דלתות, </a:t>
            </a:r>
            <a:r>
              <a:rPr lang="he-IL" sz="2400" dirty="0" err="1">
                <a:latin typeface="Calibri Light" panose="020F0302020204030204" pitchFamily="34" charset="0"/>
                <a:cs typeface="Calibri Light" panose="020F0302020204030204" pitchFamily="34" charset="0"/>
              </a:rPr>
              <a:t>השקייה</a:t>
            </a:r>
            <a:r>
              <a:rPr lang="he-IL" sz="2400" dirty="0">
                <a:latin typeface="Calibri Light" panose="020F0302020204030204" pitchFamily="34" charset="0"/>
                <a:cs typeface="Calibri Light" panose="020F0302020204030204" pitchFamily="34" charset="0"/>
              </a:rPr>
              <a:t>, מנעולים, טלוויזיה ועוד.</a:t>
            </a:r>
          </a:p>
          <a:p>
            <a:pPr algn="r" rtl="1">
              <a:lnSpc>
                <a:spcPct val="150000"/>
              </a:lnSpc>
            </a:pPr>
            <a:r>
              <a:rPr lang="he-IL" sz="2400" dirty="0">
                <a:latin typeface="Calibri Light" panose="020F0302020204030204" pitchFamily="34" charset="0"/>
                <a:cs typeface="Calibri Light" panose="020F0302020204030204" pitchFamily="34" charset="0"/>
              </a:rPr>
              <a:t>שימוש בבית חכם הוא מאוד נוח משום שניתן לשלוט מרחוק על מוצרים שונים שיש בבית. באמצעות המערכת, ניתן להדליק את המזגן מרחוק, לכבות את הדוד אם שכחנו וכדומה.</a:t>
            </a:r>
          </a:p>
          <a:p>
            <a:pPr algn="r" rtl="1">
              <a:lnSpc>
                <a:spcPct val="150000"/>
              </a:lnSpc>
            </a:pPr>
            <a:r>
              <a:rPr lang="he-IL" sz="2400" dirty="0">
                <a:latin typeface="Calibri Light" panose="020F0302020204030204" pitchFamily="34" charset="0"/>
                <a:cs typeface="Calibri Light" panose="020F0302020204030204" pitchFamily="34" charset="0"/>
              </a:rPr>
              <a:t>לבית חכם עלולות להיות סכנות רבות. דמיינו לעצמכם שחיברתם את מנעול הדלת שלכם לאינטרנט על מנת לפתוח את הדלת במידת הצורך ושמתם חיישני תנועה על מנת לזהות פורצים. עכשיו תחשבו שהצליחו לפרוץ לכם לרשת ולמכשירים החכמים בבית שלכם (כלומר, יש לו גישה לכל המידע והוא יכול לשלוט על כל המכשירים). לאור הגישה שיש לו, הוא מצליח לקבל מידע על כך שאין תנועה בבית ואז הוא פורץ לבית על ידי פתיחת המנעול החכם (הוא מגדיר אותו ל-</a:t>
            </a:r>
            <a:r>
              <a:rPr lang="en-US" sz="2400" dirty="0">
                <a:latin typeface="Calibri Light" panose="020F0302020204030204" pitchFamily="34" charset="0"/>
                <a:cs typeface="Calibri Light" panose="020F0302020204030204" pitchFamily="34" charset="0"/>
              </a:rPr>
              <a:t>OFF</a:t>
            </a:r>
            <a:r>
              <a:rPr lang="he-IL" sz="2400" dirty="0">
                <a:latin typeface="Calibri Light" panose="020F0302020204030204" pitchFamily="34" charset="0"/>
                <a:cs typeface="Calibri Light" panose="020F0302020204030204" pitchFamily="34" charset="0"/>
              </a:rPr>
              <a:t>) וגונב את כל הזהב שיש לכם בבית.</a:t>
            </a:r>
          </a:p>
        </p:txBody>
      </p:sp>
      <p:graphicFrame>
        <p:nvGraphicFramePr>
          <p:cNvPr id="3" name="Diagram 2">
            <a:extLst>
              <a:ext uri="{FF2B5EF4-FFF2-40B4-BE49-F238E27FC236}">
                <a16:creationId xmlns:a16="http://schemas.microsoft.com/office/drawing/2014/main" id="{F7E1A8E2-A01D-46DA-A4FB-FDB8EFFDAD1E}"/>
              </a:ext>
            </a:extLst>
          </p:cNvPr>
          <p:cNvGraphicFramePr/>
          <p:nvPr>
            <p:extLst>
              <p:ext uri="{D42A27DB-BD31-4B8C-83A1-F6EECF244321}">
                <p14:modId xmlns:p14="http://schemas.microsoft.com/office/powerpoint/2010/main" val="2635996275"/>
              </p:ext>
            </p:extLst>
          </p:nvPr>
        </p:nvGraphicFramePr>
        <p:xfrm>
          <a:off x="441642" y="5280819"/>
          <a:ext cx="11308716" cy="1590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1791917"/>
      </p:ext>
    </p:extLst>
  </p:cSld>
  <p:clrMapOvr>
    <a:masterClrMapping/>
  </p:clrMapOvr>
</p:sld>
</file>

<file path=ppt/theme/theme1.xml><?xml version="1.0" encoding="utf-8"?>
<a:theme xmlns:a="http://schemas.openxmlformats.org/drawingml/2006/main" name="ConfettiVTI">
  <a:themeElements>
    <a:clrScheme name="Custom 30">
      <a:dk1>
        <a:sysClr val="windowText" lastClr="000000"/>
      </a:dk1>
      <a:lt1>
        <a:sysClr val="window" lastClr="FFFFFF"/>
      </a:lt1>
      <a:dk2>
        <a:srgbClr val="420023"/>
      </a:dk2>
      <a:lt2>
        <a:srgbClr val="FDFBF9"/>
      </a:lt2>
      <a:accent1>
        <a:srgbClr val="97446E"/>
      </a:accent1>
      <a:accent2>
        <a:srgbClr val="A40056"/>
      </a:accent2>
      <a:accent3>
        <a:srgbClr val="24BEEE"/>
      </a:accent3>
      <a:accent4>
        <a:srgbClr val="91274F"/>
      </a:accent4>
      <a:accent5>
        <a:srgbClr val="F39E29"/>
      </a:accent5>
      <a:accent6>
        <a:srgbClr val="E87450"/>
      </a:accent6>
      <a:hlink>
        <a:srgbClr val="F55D5D"/>
      </a:hlink>
      <a:folHlink>
        <a:srgbClr val="EA3A60"/>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ppt/theme/theme2.xml><?xml version="1.0" encoding="utf-8"?>
<a:theme xmlns:a="http://schemas.openxmlformats.org/drawingml/2006/main" name="BrushVTI">
  <a:themeElements>
    <a:clrScheme name="AnalogousFromLightSeedLeftStep">
      <a:dk1>
        <a:srgbClr val="000000"/>
      </a:dk1>
      <a:lt1>
        <a:srgbClr val="FFFFFF"/>
      </a:lt1>
      <a:dk2>
        <a:srgbClr val="383620"/>
      </a:dk2>
      <a:lt2>
        <a:srgbClr val="E2E8E3"/>
      </a:lt2>
      <a:accent1>
        <a:srgbClr val="D28AC9"/>
      </a:accent1>
      <a:accent2>
        <a:srgbClr val="AE71C8"/>
      </a:accent2>
      <a:accent3>
        <a:srgbClr val="9F8AD2"/>
      </a:accent3>
      <a:accent4>
        <a:srgbClr val="717CC8"/>
      </a:accent4>
      <a:accent5>
        <a:srgbClr val="7AA7CC"/>
      </a:accent5>
      <a:accent6>
        <a:srgbClr val="65B0B3"/>
      </a:accent6>
      <a:hlink>
        <a:srgbClr val="568F5D"/>
      </a:hlink>
      <a:folHlink>
        <a:srgbClr val="7F7F7F"/>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docProps/app.xml><?xml version="1.0" encoding="utf-8"?>
<Properties xmlns="http://schemas.openxmlformats.org/officeDocument/2006/extended-properties" xmlns:vt="http://schemas.openxmlformats.org/officeDocument/2006/docPropsVTypes">
  <TotalTime>7132</TotalTime>
  <Words>2380</Words>
  <Application>Microsoft Office PowerPoint</Application>
  <PresentationFormat>Widescreen</PresentationFormat>
  <Paragraphs>145</Paragraphs>
  <Slides>25</Slides>
  <Notes>0</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25</vt:i4>
      </vt:variant>
    </vt:vector>
  </HeadingPairs>
  <TitlesOfParts>
    <vt:vector size="33" baseType="lpstr">
      <vt:lpstr>Arial</vt:lpstr>
      <vt:lpstr>Calibri</vt:lpstr>
      <vt:lpstr>Calibri Light</vt:lpstr>
      <vt:lpstr>Century Gothic</vt:lpstr>
      <vt:lpstr>Elephant</vt:lpstr>
      <vt:lpstr>Gill Sans Nova</vt:lpstr>
      <vt:lpstr>ConfettiVTI</vt:lpstr>
      <vt:lpstr>BrushVTI</vt:lpstr>
      <vt:lpstr>Internet of things (IoT)</vt:lpstr>
      <vt:lpstr>מה זה בכלל IoT?</vt:lpstr>
      <vt:lpstr>יתרונות וחסרונות של IoT</vt:lpstr>
      <vt:lpstr>IoT בימינו</vt:lpstr>
      <vt:lpstr>IoT בימינו- אבטחה ופרטיות</vt:lpstr>
      <vt:lpstr>IoT ברכבים</vt:lpstr>
      <vt:lpstr>IoT ברכבים- קטע מתוך טהרן עונה 2, פרק 7</vt:lpstr>
      <vt:lpstr>IoT ברכבים- איך להגן מפני סכנות?</vt:lpstr>
      <vt:lpstr>IoT ובית חכם</vt:lpstr>
      <vt:lpstr>IoT ובית חכם</vt:lpstr>
      <vt:lpstr>IoT ובית חכם- מה זה רכזת בית חכם?</vt:lpstr>
      <vt:lpstr>IoT ובית חכם- סכנות</vt:lpstr>
      <vt:lpstr>IoT ובית חכם- איך אפשר לנסות למנוע את הסכנות?</vt:lpstr>
      <vt:lpstr>IoT ובית חכם- איך אפשר לנסות למנוע את הסכנות?</vt:lpstr>
      <vt:lpstr>IoT פתרונות אבטחה </vt:lpstr>
      <vt:lpstr>IoT פתרונות אבטחה- תרחיש</vt:lpstr>
      <vt:lpstr>IoT- הפרוטוקולים השונים</vt:lpstr>
      <vt:lpstr>IoT- הפרוטוקולים השונים- MQTT</vt:lpstr>
      <vt:lpstr>IoT- הפרוטוקולים השונים- MQTT</vt:lpstr>
      <vt:lpstr>IoT- הפרוטוקולים השונים- MQTT</vt:lpstr>
      <vt:lpstr>IoT- הפרוטוקולים השונים- ZigBee</vt:lpstr>
      <vt:lpstr>IoT- הפרוטוקולים השונים- ZigBee</vt:lpstr>
      <vt:lpstr>IoT- הפרוטוקולים השונים</vt:lpstr>
      <vt:lpstr>IoT- תכנות בפייתון ואתגרים בתכנות</vt:lpstr>
      <vt:lpstr>סיכום</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of things (IoT)</dc:title>
  <dc:creator>Shai Rahimipour</dc:creator>
  <cp:lastModifiedBy>Shai Rahimipour</cp:lastModifiedBy>
  <cp:revision>122</cp:revision>
  <dcterms:created xsi:type="dcterms:W3CDTF">2022-04-07T19:48:40Z</dcterms:created>
  <dcterms:modified xsi:type="dcterms:W3CDTF">2022-06-12T19:27:48Z</dcterms:modified>
</cp:coreProperties>
</file>